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Lst>
  <p:sldSz cy="5143500" cx="9144000"/>
  <p:notesSz cx="6858000" cy="9144000"/>
  <p:embeddedFontLst>
    <p:embeddedFont>
      <p:font typeface="Montserrat"/>
      <p:regular r:id="rId113"/>
      <p:bold r:id="rId114"/>
      <p:italic r:id="rId115"/>
      <p:boldItalic r:id="rId116"/>
    </p:embeddedFont>
    <p:embeddedFont>
      <p:font typeface="Montserrat Medium"/>
      <p:regular r:id="rId117"/>
      <p:bold r:id="rId118"/>
      <p:italic r:id="rId119"/>
      <p:boldItalic r:id="rId120"/>
    </p:embeddedFont>
    <p:embeddedFont>
      <p:font typeface="Century Gothic"/>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8082BD-1FE5-456A-B40D-46E32209EFC9}">
  <a:tblStyle styleId="{918082BD-1FE5-456A-B40D-46E32209EF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CenturyGothic-regular.fntdata"/><Relationship Id="rId25" Type="http://schemas.openxmlformats.org/officeDocument/2006/relationships/slide" Target="slides/slide19.xml"/><Relationship Id="rId120" Type="http://schemas.openxmlformats.org/officeDocument/2006/relationships/font" Target="fonts/Montserrat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4" Type="http://schemas.openxmlformats.org/officeDocument/2006/relationships/font" Target="fonts/CenturyGothic-boldItalic.fntdata"/><Relationship Id="rId123" Type="http://schemas.openxmlformats.org/officeDocument/2006/relationships/font" Target="fonts/CenturyGothic-italic.fntdata"/><Relationship Id="rId122" Type="http://schemas.openxmlformats.org/officeDocument/2006/relationships/font" Target="fonts/CenturyGothic-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MontserratMedium-bold.fntdata"/><Relationship Id="rId117" Type="http://schemas.openxmlformats.org/officeDocument/2006/relationships/font" Target="fonts/MontserratMedium-regular.fntdata"/><Relationship Id="rId116" Type="http://schemas.openxmlformats.org/officeDocument/2006/relationships/font" Target="fonts/Montserrat-boldItalic.fntdata"/><Relationship Id="rId115" Type="http://schemas.openxmlformats.org/officeDocument/2006/relationships/font" Target="fonts/Montserrat-italic.fntdata"/><Relationship Id="rId119" Type="http://schemas.openxmlformats.org/officeDocument/2006/relationships/font" Target="fonts/MontserratMedium-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Montserrat-bold.fntdata"/><Relationship Id="rId18" Type="http://schemas.openxmlformats.org/officeDocument/2006/relationships/slide" Target="slides/slide12.xml"/><Relationship Id="rId113" Type="http://schemas.openxmlformats.org/officeDocument/2006/relationships/font" Target="fonts/Montserrat-regular.fntdata"/><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44202c4a01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44202c4a0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45d37ba5ed_0_9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45d37ba5ed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45d37ba5ed_0_9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45d37ba5ed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45d37ba5ed_0_9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45d37ba5ed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45d37ba5ed_0_9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45d37ba5ed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45d37ba5ed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45d37ba5ed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45d37ba5ed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45d37ba5ed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5d37ba5ed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5d37ba5ed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44202c4a0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44202c4a01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4202c4a01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44202c4a0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44202c4a01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44202c4a0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44202c4a01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44202c4a01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44202c4a01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44202c4a01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44202c4a0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44202c4a01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4202c4a01_0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44202c4a0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44202c4a01_0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44202c4a0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44202c4a01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44202c4a01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ec9ecf02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ec9ecf02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5d37ba5ed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5d37ba5ed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45d37ba5ed_0_5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45d37ba5ed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5d37ba5ed_0_5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45d37ba5ed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45d37ba5ed_0_5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45d37ba5ed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45d37ba5e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45d37ba5ed_0_5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45d37ba5ed_0_5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45d37ba5ed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45d37ba5ed_0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45d37ba5ed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45d37ba5ed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145d37ba5ed_0_5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45d37ba5ed_0_5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45d37ba5ed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5d37ba5ed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y=\beta_{0}+\beta_{1} x</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y</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\beta_{0}</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\beta_{1}</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x</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\beta_{1}=\frac{\Delta \mathrm{y}}{\Delta \mathrm{x}}</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\Delta \mathrm{x}</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\Delta \mathrm{y}</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6" name="Google Shape;276;g145d37ba5ed_0_5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44202c4a0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144202c4a01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45d37ba5ed_0_6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45d37ba5ed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45d37ba5ed_0_6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45d37ba5ed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45d37ba5ed_0_6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45d37ba5ed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ec9ecf0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ec9ecf0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ec9ecf02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ec9ecf02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45d37ba5ed_0_6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45d37ba5ed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45d37ba5ed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45d37ba5ed_0_6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45d37ba5ed_0_6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45d37ba5ed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45d37ba5ed_0_6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45d37ba5ed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45d37ba5ed_0_6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45d37ba5ed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44202c4a01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44202c4a0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fec9ecf02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fec9ecf02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45d37ba5ed_0_6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45d37ba5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45d37ba5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45d37ba5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45d37ba5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particulier, nous allons nous intéresser à l'étude de la fonction de perte.</a:t>
            </a:r>
            <a:endParaRPr/>
          </a:p>
        </p:txBody>
      </p:sp>
      <p:sp>
        <p:nvSpPr>
          <p:cNvPr id="411" name="Google Shape;411;g145d37ba5e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45d37ba5e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45d37ba5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Commençons par une petite étude de cas selon vous quelle est la meilleure situation pour un classifieur fraîchement entrainé.</a:t>
            </a:r>
            <a:endParaRPr/>
          </a:p>
          <a:p>
            <a:pPr indent="0" lvl="0" marL="0" rtl="0" algn="l">
              <a:spcBef>
                <a:spcPts val="0"/>
              </a:spcBef>
              <a:spcAft>
                <a:spcPts val="0"/>
              </a:spcAft>
              <a:buNone/>
            </a:pPr>
            <a:r>
              <a:rPr lang="en"/>
              <a:t>Est-ce le cas A pour la précision mon entrainement 99 % la précision test de 80 %..</a:t>
            </a:r>
            <a:endParaRPr/>
          </a:p>
          <a:p>
            <a:pPr indent="0" lvl="0" marL="0" rtl="0" algn="l">
              <a:spcBef>
                <a:spcPts val="0"/>
              </a:spcBef>
              <a:spcAft>
                <a:spcPts val="0"/>
              </a:spcAft>
              <a:buNone/>
            </a:pPr>
            <a:r>
              <a:rPr lang="en"/>
              <a:t>Le cas B pour lequel la précision entraînement est de 85 % et la précision test de 80 %. </a:t>
            </a:r>
            <a:endParaRPr/>
          </a:p>
          <a:p>
            <a:pPr indent="0" lvl="0" marL="0" rtl="0" algn="l">
              <a:spcBef>
                <a:spcPts val="0"/>
              </a:spcBef>
              <a:spcAft>
                <a:spcPts val="0"/>
              </a:spcAft>
              <a:buNone/>
            </a:pPr>
            <a:r>
              <a:rPr lang="en"/>
              <a:t>Ou le cas C pour lequel la précision en l'entraînement de 30 % et la précision en test est de 25 %.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45d37ba5ed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45d37ba5e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Commençons par une petite étude de cas selon vous quelle est la meilleure situation pour un classifieur fraîchement entrainé.</a:t>
            </a:r>
            <a:endParaRPr/>
          </a:p>
          <a:p>
            <a:pPr indent="0" lvl="0" marL="0" rtl="0" algn="l">
              <a:spcBef>
                <a:spcPts val="0"/>
              </a:spcBef>
              <a:spcAft>
                <a:spcPts val="0"/>
              </a:spcAft>
              <a:buNone/>
            </a:pPr>
            <a:r>
              <a:rPr lang="en"/>
              <a:t>Est-ce le cas A pour la précision mon entrainement 99 % la précision test de 80 %..</a:t>
            </a:r>
            <a:endParaRPr/>
          </a:p>
          <a:p>
            <a:pPr indent="0" lvl="0" marL="0" rtl="0" algn="l">
              <a:spcBef>
                <a:spcPts val="0"/>
              </a:spcBef>
              <a:spcAft>
                <a:spcPts val="0"/>
              </a:spcAft>
              <a:buNone/>
            </a:pPr>
            <a:r>
              <a:rPr lang="en"/>
              <a:t>Le cas B pour lequel la précision entraînement est de 85 % et la précision test de 80 %. </a:t>
            </a:r>
            <a:endParaRPr/>
          </a:p>
          <a:p>
            <a:pPr indent="0" lvl="0" marL="0" rtl="0" algn="l">
              <a:spcBef>
                <a:spcPts val="0"/>
              </a:spcBef>
              <a:spcAft>
                <a:spcPts val="0"/>
              </a:spcAft>
              <a:buNone/>
            </a:pPr>
            <a:r>
              <a:rPr lang="en"/>
              <a:t>Ou le cas C pour lequel la précision en l'entraînement de 30 % et la précision en test est de 25 %.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5d37ba5ed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45d37ba5e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Pour un médecin, l'évolution de la température d'un patient est souvent aussi utile que sa température à un moment donné. </a:t>
            </a:r>
            <a:endParaRPr/>
          </a:p>
          <a:p>
            <a:pPr indent="0" lvl="0" marL="0" rtl="0" algn="l">
              <a:spcBef>
                <a:spcPts val="0"/>
              </a:spcBef>
              <a:spcAft>
                <a:spcPts val="0"/>
              </a:spcAft>
              <a:buNone/>
            </a:pPr>
            <a:r>
              <a:rPr lang="en"/>
              <a:t>De la même manière, il ne faut pas se contenter des performances finales de modèles pour décider s' il est bien entraîné.</a:t>
            </a:r>
            <a:endParaRPr/>
          </a:p>
          <a:p>
            <a:pPr indent="0" lvl="0" marL="0" rtl="0" algn="l">
              <a:spcBef>
                <a:spcPts val="0"/>
              </a:spcBef>
              <a:spcAft>
                <a:spcPts val="0"/>
              </a:spcAft>
              <a:buNone/>
            </a:pPr>
            <a:r>
              <a:rPr lang="en"/>
              <a:t>Il faut aussi regarder l'évolution de la fonction perte et des métriques de performance.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45d37ba5ed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45d37ba5e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peut par exemple s'intéresser à la courbe d'apprentissage c'est-à-dire au tracé de la performance  d’apprentissage d’un modèle en fonction du temps.</a:t>
            </a:r>
            <a:endParaRPr/>
          </a:p>
          <a:p>
            <a:pPr indent="0" lvl="0" marL="0" rtl="0" algn="l">
              <a:spcBef>
                <a:spcPts val="0"/>
              </a:spcBef>
              <a:spcAft>
                <a:spcPts val="0"/>
              </a:spcAft>
              <a:buNone/>
            </a:pPr>
            <a:r>
              <a:rPr lang="en"/>
              <a:t>Il est à noter que seuls les algorithmes qui apprennent de manière incrémentale ont une telle courbe.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 exemple, les algorithmes qui sont entraînés à l'aide de la descente du gradient appartiennent à cette catégorie.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45d37ba5e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peut maintenant étudier quelles sont les courbes d'entraînement typique des modèles qui sont dit en santé c'est-à-dire des modèles qui semblent être capables de résoudre la tâche demandée.</a:t>
            </a:r>
            <a:endParaRPr/>
          </a:p>
        </p:txBody>
      </p:sp>
      <p:sp>
        <p:nvSpPr>
          <p:cNvPr id="465" name="Google Shape;465;g145d37ba5ed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45d37ba5ed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45d37ba5e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Généralement les fonctions de perte passe par 3 phases typique.</a:t>
            </a:r>
            <a:endParaRPr/>
          </a:p>
          <a:p>
            <a:pPr indent="0" lvl="0" marL="0" rtl="0" algn="l">
              <a:spcBef>
                <a:spcPts val="0"/>
              </a:spcBef>
              <a:spcAft>
                <a:spcPts val="0"/>
              </a:spcAft>
              <a:buNone/>
            </a:pPr>
            <a:r>
              <a:rPr lang="en"/>
              <a:t>La 1re phase est la phase de sous apprentissage ou le modèle </a:t>
            </a:r>
            <a:r>
              <a:rPr lang="en">
                <a:solidFill>
                  <a:schemeClr val="dk1"/>
                </a:solidFill>
              </a:rPr>
              <a:t>s'améliore lentement alors qu’il</a:t>
            </a:r>
            <a:r>
              <a:rPr lang="en"/>
              <a:t> est peu performant avec les deux ensemble de données.</a:t>
            </a:r>
            <a:endParaRPr/>
          </a:p>
          <a:p>
            <a:pPr indent="0" lvl="0" marL="0" rtl="0" algn="l">
              <a:spcBef>
                <a:spcPts val="0"/>
              </a:spcBef>
              <a:spcAft>
                <a:spcPts val="0"/>
              </a:spcAft>
              <a:buNone/>
            </a:pPr>
            <a:r>
              <a:rPr lang="en"/>
              <a:t>La seconde phase correspond au moment où la courbe de test commence à remonter. C'est le moment où l'on a le meilleur compromis entre mémorisation et compréhension des données.</a:t>
            </a:r>
            <a:endParaRPr/>
          </a:p>
          <a:p>
            <a:pPr indent="0" lvl="0" marL="0" rtl="0" algn="l">
              <a:spcBef>
                <a:spcPts val="0"/>
              </a:spcBef>
              <a:spcAft>
                <a:spcPts val="0"/>
              </a:spcAft>
              <a:buNone/>
            </a:pPr>
            <a:r>
              <a:rPr lang="en"/>
              <a:t>Ensuite c'est la dernière phase, où le modèle continue d'être de plus en plus performant sur l'ensemble de test mais c'est parce qu'il mémorise d'entraînement, il ne peut non plus prédire correctement les données de test. On appelle ce moment le surapprentissage.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L'idée est donc de trouver ce moment entre sous-apprentissage et surapprentissage ou les performances du modèle sur les données de tests sont optimales.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44202c4a0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144202c4a01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45d37ba5ed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45d37ba5e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 on regarde un exemple concret on peut distinguer les trois faces que l'on vient d'identifier.</a:t>
            </a:r>
            <a:endParaRPr/>
          </a:p>
          <a:p>
            <a:pPr indent="0" lvl="0" marL="0" rtl="0" algn="l">
              <a:spcBef>
                <a:spcPts val="0"/>
              </a:spcBef>
              <a:spcAft>
                <a:spcPts val="0"/>
              </a:spcAft>
              <a:buNone/>
            </a:pPr>
            <a:r>
              <a:rPr lang="en"/>
              <a:t>On commence par une phrase ou le modèle apprend à partir de données il est donc dans le régime de sous-apprentissage. Il faut donc continuer l'entraînement.</a:t>
            </a:r>
            <a:endParaRPr/>
          </a:p>
          <a:p>
            <a:pPr indent="0" lvl="0" marL="0" rtl="0" algn="l">
              <a:spcBef>
                <a:spcPts val="0"/>
              </a:spcBef>
              <a:spcAft>
                <a:spcPts val="0"/>
              </a:spcAft>
              <a:buNone/>
            </a:pPr>
            <a:r>
              <a:rPr lang="en"/>
              <a:t>Ensuite on voit que la courbe de test se stabilise et se met doucement remonter. C'est le moment d'arrêter l'entraînement.</a:t>
            </a:r>
            <a:endParaRPr/>
          </a:p>
          <a:p>
            <a:pPr indent="0" lvl="0" marL="0" rtl="0" algn="l">
              <a:spcBef>
                <a:spcPts val="0"/>
              </a:spcBef>
              <a:spcAft>
                <a:spcPts val="0"/>
              </a:spcAft>
              <a:buNone/>
            </a:pPr>
            <a:r>
              <a:rPr lang="en"/>
              <a:t>Si l'on continue à entraîner le modèle de la courbe d'entraînement continue de descendre point à l'opposé la course de test continue de doucement monter on est dans le régime de sur apprentissage.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45d37ba5ed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45d37ba5e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vient de voir qu'il faut arrêter l'entraînement de manière prématurée afin d'éviter le surapprentissage. c'est la méthode de l'arrêt prématuré.</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45d37ba5e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Nous allons maintenant voir différents symptômes d'un entraînement incomplet ainsi que la manière dont les traiter.</a:t>
            </a:r>
            <a:endParaRPr/>
          </a:p>
        </p:txBody>
      </p:sp>
      <p:sp>
        <p:nvSpPr>
          <p:cNvPr id="541" name="Google Shape;541;g145d37ba5ed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45d37ba5ed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45d37ba5e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Tout d'abord regardons le comportement des fonctions de pertes en début d’entraînement. </a:t>
            </a:r>
            <a:endParaRPr/>
          </a:p>
          <a:p>
            <a:pPr indent="0" lvl="0" marL="0" rtl="0" algn="l">
              <a:spcBef>
                <a:spcPts val="0"/>
              </a:spcBef>
              <a:spcAft>
                <a:spcPts val="0"/>
              </a:spcAft>
              <a:buNone/>
            </a:pPr>
            <a:r>
              <a:rPr lang="en"/>
              <a:t>Si les courbes d'entraînement et de tests ont un comportement similaire, des performances médiocres, et on tendance à décroître alors il semble naturel de continuer l'entraînement.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45d37ba5ed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45d37ba5e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L'ajustement du taux d'apprentissage est une étape importante lors de l'entraînement d'un modèle.</a:t>
            </a:r>
            <a:endParaRPr/>
          </a:p>
          <a:p>
            <a:pPr indent="0" lvl="0" marL="0" rtl="0" algn="l">
              <a:spcBef>
                <a:spcPts val="0"/>
              </a:spcBef>
              <a:spcAft>
                <a:spcPts val="0"/>
              </a:spcAft>
              <a:buClr>
                <a:schemeClr val="dk1"/>
              </a:buClr>
              <a:buSzPts val="1100"/>
              <a:buFont typeface="Arial"/>
              <a:buNone/>
            </a:pPr>
            <a:r>
              <a:rPr lang="en"/>
              <a:t>Rappelons que dans l'algorithme de descente du gradient, les paramètres du modèle sont mis a jours en suivant une direction proportionnelle au gradient. </a:t>
            </a:r>
            <a:endParaRPr/>
          </a:p>
          <a:p>
            <a:pPr indent="0" lvl="0" marL="0" rtl="0" algn="l">
              <a:spcBef>
                <a:spcPts val="0"/>
              </a:spcBef>
              <a:spcAft>
                <a:spcPts val="0"/>
              </a:spcAft>
              <a:buClr>
                <a:schemeClr val="dk1"/>
              </a:buClr>
              <a:buSzPts val="1100"/>
              <a:buFont typeface="Arial"/>
              <a:buNone/>
            </a:pPr>
            <a:r>
              <a:rPr lang="en"/>
              <a:t>La constante qui multiplie la direction donnée par le gradient est le taux d'apprentissage eta. </a:t>
            </a:r>
            <a:endParaRPr/>
          </a:p>
          <a:p>
            <a:pPr indent="0" lvl="0" marL="0" rtl="0" algn="l">
              <a:spcBef>
                <a:spcPts val="0"/>
              </a:spcBef>
              <a:spcAft>
                <a:spcPts val="0"/>
              </a:spcAft>
              <a:buClr>
                <a:schemeClr val="dk1"/>
              </a:buClr>
              <a:buSzPts val="1100"/>
              <a:buFont typeface="Arial"/>
              <a:buNone/>
            </a:pPr>
            <a:r>
              <a:rPr lang="en"/>
              <a:t>La figure sur la droite résume les quatre grands types de comportement possible. </a:t>
            </a:r>
            <a:endParaRPr/>
          </a:p>
          <a:p>
            <a:pPr indent="0" lvl="0" marL="0" rtl="0" algn="l">
              <a:spcBef>
                <a:spcPts val="0"/>
              </a:spcBef>
              <a:spcAft>
                <a:spcPts val="0"/>
              </a:spcAft>
              <a:buClr>
                <a:schemeClr val="dk1"/>
              </a:buClr>
              <a:buSzPts val="1100"/>
              <a:buFont typeface="Arial"/>
              <a:buNone/>
            </a:pPr>
            <a:r>
              <a:rPr lang="en"/>
              <a:t>Si le paramètre état est trop petit alors l'entraînement va être trop lent et mener à des performances sous-optimales. </a:t>
            </a:r>
            <a:endParaRPr/>
          </a:p>
          <a:p>
            <a:pPr indent="0" lvl="0" marL="0" rtl="0" algn="l">
              <a:spcBef>
                <a:spcPts val="0"/>
              </a:spcBef>
              <a:spcAft>
                <a:spcPts val="0"/>
              </a:spcAft>
              <a:buClr>
                <a:schemeClr val="dk1"/>
              </a:buClr>
              <a:buSzPts val="1100"/>
              <a:buFont typeface="Arial"/>
              <a:buNone/>
            </a:pPr>
            <a:r>
              <a:rPr lang="en"/>
              <a:t>Si le paramètre état est trop grand alors l'entraînement va être rapide au début mais peut stagner rapidement. Dans certains cas l'entraînement peut même échouer. </a:t>
            </a:r>
            <a:endParaRPr/>
          </a:p>
          <a:p>
            <a:pPr indent="0" lvl="0" marL="0" rtl="0" algn="l">
              <a:spcBef>
                <a:spcPts val="0"/>
              </a:spcBef>
              <a:spcAft>
                <a:spcPts val="0"/>
              </a:spcAft>
              <a:buClr>
                <a:schemeClr val="dk1"/>
              </a:buClr>
              <a:buSzPts val="1100"/>
              <a:buFont typeface="Arial"/>
              <a:buNone/>
            </a:pPr>
            <a:r>
              <a:rPr lang="en"/>
              <a:t>C'est le cas de la cour de jaune qui correspond à une valeur de eta tres grande. </a:t>
            </a:r>
            <a:endParaRPr/>
          </a:p>
          <a:p>
            <a:pPr indent="0" lvl="0" marL="0" rtl="0" algn="l">
              <a:spcBef>
                <a:spcPts val="0"/>
              </a:spcBef>
              <a:spcAft>
                <a:spcPts val="0"/>
              </a:spcAft>
              <a:buClr>
                <a:schemeClr val="dk1"/>
              </a:buClr>
              <a:buSzPts val="1100"/>
              <a:buFont typeface="Arial"/>
              <a:buNone/>
            </a:pPr>
            <a:r>
              <a:rPr lang="en"/>
              <a:t>Il faut donc essayer de trouver la valeur optimale pour le taux d’apprentissage: c’est à dire ni trop grand ni trop petit.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\boldsymbol{\theta}=\boldsymbol{\theta}-\eta^{*} \nabla_{\theta} J(\boldsymbol{\theta})</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45d37ba5ed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45d37ba5e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 ensemble d'entraînement trop petit n’est pas assez varié en termes de données.</a:t>
            </a:r>
            <a:endParaRPr/>
          </a:p>
          <a:p>
            <a:pPr indent="0" lvl="0" marL="0" rtl="0" algn="l">
              <a:spcBef>
                <a:spcPts val="0"/>
              </a:spcBef>
              <a:spcAft>
                <a:spcPts val="0"/>
              </a:spcAft>
              <a:buClr>
                <a:schemeClr val="dk1"/>
              </a:buClr>
              <a:buSzPts val="1100"/>
              <a:buFont typeface="Arial"/>
              <a:buNone/>
            </a:pPr>
            <a:r>
              <a:rPr lang="en"/>
              <a:t>Par conséquent, le modèle entraîné reconnaît peu de données de l’ensemble de test et ne peut faire de bonnes prédictions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Il existe plusieurs moyens de contourner ce problème. On peut essayer d'augmenter le nombre de données, uniformiser les ensembles de test et d'entraînement ou mélanger régulièrement les données d'entraînement afin d’éviter des erreurs périodiques signalées par une étoile sur le graphique.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45d37ba5ed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45d37ba5e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Parfois les ensembles d'entraînement et de tests peuvent être trop différents.</a:t>
            </a:r>
            <a:endParaRPr/>
          </a:p>
          <a:p>
            <a:pPr indent="0" lvl="0" marL="0" rtl="0" algn="l">
              <a:spcBef>
                <a:spcPts val="0"/>
              </a:spcBef>
              <a:spcAft>
                <a:spcPts val="0"/>
              </a:spcAft>
              <a:buNone/>
            </a:pPr>
            <a:r>
              <a:rPr lang="en"/>
              <a:t>Une conséquence de ce fait est que le modèle entraîné n'est pas capable d'efficacement traiter les données de l'ensemble de tests.</a:t>
            </a:r>
            <a:endParaRPr/>
          </a:p>
          <a:p>
            <a:pPr indent="0" lvl="0" marL="0" rtl="0" algn="l">
              <a:spcBef>
                <a:spcPts val="0"/>
              </a:spcBef>
              <a:spcAft>
                <a:spcPts val="0"/>
              </a:spcAft>
              <a:buNone/>
            </a:pPr>
            <a:r>
              <a:rPr lang="en"/>
              <a:t>Par exemple l'entraînement peut être associé à des données beaucoup plus anciennes que l'ensemble de tests.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Une manière de contourner ce problème et de mélanger les données avant de les séparer en ensemble d’entraînement, de test et validation.</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45d37ba5ed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45d37ba5e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Lorsque l'ensemble de test est trop petit la certitude sur la perte sur l’ensemble de test est trop grande </a:t>
            </a:r>
            <a:endParaRPr/>
          </a:p>
          <a:p>
            <a:pPr indent="0" lvl="0" marL="0" rtl="0" algn="l">
              <a:spcBef>
                <a:spcPts val="0"/>
              </a:spcBef>
              <a:spcAft>
                <a:spcPts val="0"/>
              </a:spcAft>
              <a:buNone/>
            </a:pPr>
            <a:r>
              <a:rPr lang="en"/>
              <a:t>Ainsi ses performances peuvent beaucoup osciller et il peut être difficile de déterminer si le modèle s’améliore.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Une fois encore la solution est d'augmenter le nombre de données ou d'uniformiser les ensemble de test et d'entraînement.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45d37ba5ed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45d37ba5ed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Finalement l'ensemble de test peut-être trop facile.</a:t>
            </a:r>
            <a:endParaRPr/>
          </a:p>
          <a:p>
            <a:pPr indent="0" lvl="0" marL="0" rtl="0" algn="l">
              <a:spcBef>
                <a:spcPts val="0"/>
              </a:spcBef>
              <a:spcAft>
                <a:spcPts val="0"/>
              </a:spcAft>
              <a:buNone/>
            </a:pPr>
            <a:r>
              <a:rPr lang="en"/>
              <a:t>Cela peut arriver si l'ensemble de test contient par exemple des données plus fréquentes.</a:t>
            </a:r>
            <a:endParaRPr/>
          </a:p>
          <a:p>
            <a:pPr indent="0" lvl="0" marL="0" rtl="0" algn="l">
              <a:spcBef>
                <a:spcPts val="0"/>
              </a:spcBef>
              <a:spcAft>
                <a:spcPts val="0"/>
              </a:spcAft>
              <a:buNone/>
            </a:pPr>
            <a:r>
              <a:rPr lang="en"/>
              <a:t>Cela se caractérise par des performances en test qui sont meilleures que celles en entraînement.</a:t>
            </a:r>
            <a:endParaRPr/>
          </a:p>
          <a:p>
            <a:pPr indent="0" lvl="0" marL="0" rtl="0" algn="l">
              <a:spcBef>
                <a:spcPts val="0"/>
              </a:spcBef>
              <a:spcAft>
                <a:spcPts val="0"/>
              </a:spcAft>
              <a:buNone/>
            </a:pPr>
            <a:r>
              <a:rPr lang="en"/>
              <a:t>Le problème est que les performances de test ne rendent pas compte de la vraie efficacité du modèle.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Encore une fois, on va vouloir augmenter le nombre de données ou uniformiser les deux ensemble.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Cela conclut notre capsule sur les diagnostics des courbes d'entraînement.</a:t>
            </a:r>
            <a:endParaRPr/>
          </a:p>
          <a:p>
            <a:pPr indent="0" lvl="0" marL="0" rtl="0" algn="l">
              <a:spcBef>
                <a:spcPts val="0"/>
              </a:spcBef>
              <a:spcAft>
                <a:spcPts val="0"/>
              </a:spcAft>
              <a:buNone/>
            </a:pPr>
            <a:r>
              <a:rPr lang="en"/>
              <a:t>Dans la prochaine capsule nous allons voir comment optimiser notre modèle d’apprentissage automatique.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d2e0fb24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d2e0fb24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44202c4a01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44202c4a0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\begin{align*}</a:t>
            </a:r>
            <a:endParaRPr/>
          </a:p>
          <a:p>
            <a:pPr indent="0" lvl="0" marL="0" rtl="0" algn="l">
              <a:spcBef>
                <a:spcPts val="0"/>
              </a:spcBef>
              <a:spcAft>
                <a:spcPts val="0"/>
              </a:spcAft>
              <a:buNone/>
            </a:pPr>
            <a:r>
              <a:rPr lang="en"/>
              <a:t>\hat{y} &amp;= \beta_{0}+\beta_{1} x_{1}+\beta_{2} x_{2} \\</a:t>
            </a:r>
            <a:endParaRPr/>
          </a:p>
          <a:p>
            <a:pPr indent="0" lvl="0" marL="0" rtl="0" algn="l">
              <a:spcBef>
                <a:spcPts val="0"/>
              </a:spcBef>
              <a:spcAft>
                <a:spcPts val="0"/>
              </a:spcAft>
              <a:buNone/>
            </a:pPr>
            <a:r>
              <a:rPr lang="en"/>
              <a:t>\hat{y} &amp;= \beta_{0}+\beta_{1} x_{1}+\beta_{2} x_{2}+\beta_{3} x_{1}x_{2} \\</a:t>
            </a:r>
            <a:endParaRPr/>
          </a:p>
          <a:p>
            <a:pPr indent="0" lvl="0" marL="0" rtl="0" algn="l">
              <a:spcBef>
                <a:spcPts val="0"/>
              </a:spcBef>
              <a:spcAft>
                <a:spcPts val="0"/>
              </a:spcAft>
              <a:buNone/>
            </a:pPr>
            <a:r>
              <a:rPr lang="en"/>
              <a:t>\hat{y} &amp;= \beta_{0}+\beta_{1} x_{1}+\beta_{2} x_{2}+\beta_{3} x_{1}x_{2}+\beta_{4} x_{1}^2+\beta_{5} x_{2}^2 \\</a:t>
            </a:r>
            <a:endParaRPr/>
          </a:p>
          <a:p>
            <a:pPr indent="0" lvl="0" marL="0" rtl="0" algn="l">
              <a:spcBef>
                <a:spcPts val="0"/>
              </a:spcBef>
              <a:spcAft>
                <a:spcPts val="0"/>
              </a:spcAft>
              <a:buNone/>
            </a:pPr>
            <a:r>
              <a:rPr lang="en"/>
              <a:t>\hat{y} &amp;= \beta_{0}+\beta_{1} x_{1}+\beta_{2} x_{2}+\beta_{3} x_{3} +\cdots</a:t>
            </a:r>
            <a:endParaRPr/>
          </a:p>
          <a:p>
            <a:pPr indent="0" lvl="0" marL="0" rtl="0" algn="l">
              <a:spcBef>
                <a:spcPts val="0"/>
              </a:spcBef>
              <a:spcAft>
                <a:spcPts val="0"/>
              </a:spcAft>
              <a:buNone/>
            </a:pPr>
            <a:r>
              <a:rPr lang="en"/>
              <a:t>\end{align*}</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d2e0fb244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d2e0fb244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d2e0fb244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d2e0fb244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d2e0fb244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d2e0fb244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d2e0fb244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d2e0fb244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d2e0fb244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d2e0fb244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d2e0fb244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d2e0fb244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d2e0fb244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d2e0fb244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45d37ba5e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Lors de ce diagnostic des courbes d'entraînement, il est critique de se focaliser sur la métrique la plus pertinente. </a:t>
            </a:r>
            <a:endParaRPr/>
          </a:p>
        </p:txBody>
      </p:sp>
      <p:sp>
        <p:nvSpPr>
          <p:cNvPr id="692" name="Google Shape;692;g145d37ba5ed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45d37ba5ed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45d37ba5e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Parfois la fonction de perte de capture pas ce qui est le plus important dans le modèle. </a:t>
            </a:r>
            <a:endParaRPr/>
          </a:p>
          <a:p>
            <a:pPr indent="0" lvl="0" marL="0" rtl="0" algn="l">
              <a:spcBef>
                <a:spcPts val="0"/>
              </a:spcBef>
              <a:spcAft>
                <a:spcPts val="0"/>
              </a:spcAft>
              <a:buNone/>
            </a:pPr>
            <a:r>
              <a:rPr lang="en"/>
              <a:t>En effet la fonction de perte est simplement une fonction dérivable avec un comportement similaire à la métrique de performance mais elle qui ne sert qu'à l'optimisation.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 peut donc être préférable de choisir une métrique de performance à surveiller qui définit au mieux les performances du modèle.</a:t>
            </a:r>
            <a:endParaRPr/>
          </a:p>
          <a:p>
            <a:pPr indent="0" lvl="0" marL="0" rtl="0" algn="l">
              <a:spcBef>
                <a:spcPts val="0"/>
              </a:spcBef>
              <a:spcAft>
                <a:spcPts val="0"/>
              </a:spcAft>
              <a:buNone/>
            </a:pPr>
            <a:r>
              <a:rPr lang="en"/>
              <a:t>Cette notion de performance va dépendre de la manière dont l'intention de l'utiliser.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Cette métrique de performance est vraiment importante puisqu'elle correspond à l'utilisation concrète que l'on veut faire du modèle.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 exemple dans l'illustration représenté a droite. On peut choisir de s'intéresser à l'exactitude plutôt qu’a la fonction de perte pour décider de quand s’arrêter. </a:t>
            </a:r>
            <a:endParaRPr/>
          </a:p>
          <a:p>
            <a:pPr indent="0" lvl="0" marL="0" rtl="0" algn="l">
              <a:spcBef>
                <a:spcPts val="0"/>
              </a:spcBef>
              <a:spcAft>
                <a:spcPts val="0"/>
              </a:spcAft>
              <a:buNone/>
            </a:pPr>
            <a:r>
              <a:rPr lang="en"/>
              <a:t>Bien que dans cet exemple cela correspond sensiblement au même mon nom dans certains cas suivre l'exactitude pourrait nous indiquer que l'entraînement doit être arreté beaucoup plus tôt ou plus tard.</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45d37ba5ed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45d37ba5ed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44202c4a0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144202c4a01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45d37ba5ed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145d37ba5ed_0_6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45d37ba5ed_0_6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45d37ba5ed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45d37ba5ed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145d37ba5ed_0_6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45d37ba5ed_0_6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45d37ba5ed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Équation:</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R^{2}=\frac{\text { Variance expliquée par le modèle }}{\text { Variance des données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45d37ba5ed_0_6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45d37ba5ed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R^2=\frac{SSR}{SST}=\frac{\sum_{t=1}^{N}{({\hat{y}}^{(t)}-\bar{y})}^2}{\sum_{t=1}^{N}{(y^{(t)}-\bar{y})}^2}</a:t>
            </a:r>
            <a:endParaRPr/>
          </a:p>
          <a:p>
            <a:pPr indent="0" lvl="0" marL="0" rtl="0" algn="l">
              <a:spcBef>
                <a:spcPts val="120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45d37ba5ed_0_7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45d37ba5ed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\begin{align*}</a:t>
            </a:r>
            <a:endParaRPr/>
          </a:p>
          <a:p>
            <a:pPr indent="0" lvl="0" marL="0" rtl="0" algn="l">
              <a:spcBef>
                <a:spcPts val="0"/>
              </a:spcBef>
              <a:spcAft>
                <a:spcPts val="0"/>
              </a:spcAft>
              <a:buClr>
                <a:schemeClr val="dk1"/>
              </a:buClr>
              <a:buSzPts val="1100"/>
              <a:buFont typeface="Arial"/>
              <a:buNone/>
            </a:pPr>
            <a:r>
              <a:rPr lang="en"/>
              <a:t>R &amp;\in [-1,1],  \\</a:t>
            </a:r>
            <a:endParaRPr/>
          </a:p>
          <a:p>
            <a:pPr indent="0" lvl="0" marL="0" rtl="0" algn="l">
              <a:spcBef>
                <a:spcPts val="0"/>
              </a:spcBef>
              <a:spcAft>
                <a:spcPts val="0"/>
              </a:spcAft>
              <a:buClr>
                <a:schemeClr val="dk1"/>
              </a:buClr>
              <a:buSzPts val="1100"/>
              <a:buFont typeface="Arial"/>
              <a:buNone/>
            </a:pPr>
            <a:r>
              <a:rPr lang="en"/>
              <a:t>R^{2} &amp;\in [0,1]</a:t>
            </a:r>
            <a:endParaRPr/>
          </a:p>
          <a:p>
            <a:pPr indent="0" lvl="0" marL="0" rtl="0" algn="l">
              <a:spcBef>
                <a:spcPts val="0"/>
              </a:spcBef>
              <a:spcAft>
                <a:spcPts val="0"/>
              </a:spcAft>
              <a:buClr>
                <a:schemeClr val="dk1"/>
              </a:buClr>
              <a:buSzPts val="1100"/>
              <a:buFont typeface="Arial"/>
              <a:buNone/>
            </a:pPr>
            <a:r>
              <a:rPr lang="en"/>
              <a:t>\end{align*}</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45d37ba5ed_0_7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45d37ba5ed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t>
            </a:r>
            <a:endParaRPr/>
          </a:p>
          <a:p>
            <a:pPr indent="0" lvl="0" marL="0" rtl="0" algn="l">
              <a:lnSpc>
                <a:spcPct val="115000"/>
              </a:lnSpc>
              <a:spcBef>
                <a:spcPts val="1200"/>
              </a:spcBef>
              <a:spcAft>
                <a:spcPts val="0"/>
              </a:spcAft>
              <a:buClr>
                <a:schemeClr val="dk1"/>
              </a:buClr>
              <a:buSzPts val="1100"/>
              <a:buFont typeface="Arial"/>
              <a:buNone/>
            </a:pPr>
            <a:r>
              <a:rPr lang="en"/>
              <a:t>\begin{align*}</a:t>
            </a:r>
            <a:endParaRPr/>
          </a:p>
          <a:p>
            <a:pPr indent="0" lvl="0" marL="0" rtl="0" algn="l">
              <a:lnSpc>
                <a:spcPct val="115000"/>
              </a:lnSpc>
              <a:spcBef>
                <a:spcPts val="1200"/>
              </a:spcBef>
              <a:spcAft>
                <a:spcPts val="0"/>
              </a:spcAft>
              <a:buClr>
                <a:schemeClr val="dk1"/>
              </a:buClr>
              <a:buSzPts val="1100"/>
              <a:buFont typeface="Arial"/>
              <a:buNone/>
            </a:pPr>
            <a:r>
              <a:rPr lang="en"/>
              <a:t>R^{2} &amp;=1-\frac{S S E}{S S T} \\</a:t>
            </a:r>
            <a:endParaRPr/>
          </a:p>
          <a:p>
            <a:pPr indent="0" lvl="0" marL="0" rtl="0" algn="l">
              <a:lnSpc>
                <a:spcPct val="115000"/>
              </a:lnSpc>
              <a:spcBef>
                <a:spcPts val="1200"/>
              </a:spcBef>
              <a:spcAft>
                <a:spcPts val="0"/>
              </a:spcAft>
              <a:buClr>
                <a:schemeClr val="dk1"/>
              </a:buClr>
              <a:buSzPts val="1100"/>
              <a:buFont typeface="Arial"/>
              <a:buNone/>
            </a:pPr>
            <a:r>
              <a:rPr lang="en"/>
              <a:t>R_{ajusté}^{2} &amp;=1-\left(\frac{N-1}{N-p}\right) \frac{S S E}{S S T}</a:t>
            </a:r>
            <a:endParaRPr/>
          </a:p>
          <a:p>
            <a:pPr indent="0" lvl="0" marL="0" rtl="0" algn="l">
              <a:lnSpc>
                <a:spcPct val="115000"/>
              </a:lnSpc>
              <a:spcBef>
                <a:spcPts val="1200"/>
              </a:spcBef>
              <a:spcAft>
                <a:spcPts val="0"/>
              </a:spcAft>
              <a:buClr>
                <a:schemeClr val="dk1"/>
              </a:buClr>
              <a:buSzPts val="1100"/>
              <a:buFont typeface="Arial"/>
              <a:buNone/>
            </a:pPr>
            <a:r>
              <a:rPr lang="en"/>
              <a:t>\end{align*}</a:t>
            </a:r>
            <a:endParaRPr/>
          </a:p>
          <a:p>
            <a:pPr indent="0" lvl="0" marL="0" rtl="0" algn="l">
              <a:lnSpc>
                <a:spcPct val="115000"/>
              </a:lnSpc>
              <a:spcBef>
                <a:spcPts val="1200"/>
              </a:spcBef>
              <a:spcAft>
                <a:spcPts val="0"/>
              </a:spcAft>
              <a:buClr>
                <a:schemeClr val="dk1"/>
              </a:buClr>
              <a:buSzPts val="1100"/>
              <a:buFont typeface="Arial"/>
              <a:buNone/>
            </a:pPr>
            <a:r>
              <a:rPr lang="en"/>
              <a:t>$$</a:t>
            </a:r>
            <a:endParaRPr/>
          </a:p>
          <a:p>
            <a:pPr indent="0" lvl="0" marL="0" rtl="0" algn="l">
              <a:lnSpc>
                <a:spcPct val="115000"/>
              </a:lnSpc>
              <a:spcBef>
                <a:spcPts val="1200"/>
              </a:spcBef>
              <a:spcAft>
                <a:spcPts val="0"/>
              </a:spcAft>
              <a:buClr>
                <a:schemeClr val="dk1"/>
              </a:buClr>
              <a:buSzPts val="1100"/>
              <a:buFont typeface="Arial"/>
              <a:buNone/>
            </a:pPr>
            <a:r>
              <a:rPr lang="en"/>
              <a:t>$$</a:t>
            </a:r>
            <a:endParaRPr/>
          </a:p>
          <a:p>
            <a:pPr indent="0" lvl="0" marL="0" rtl="0" algn="l">
              <a:lnSpc>
                <a:spcPct val="115000"/>
              </a:lnSpc>
              <a:spcBef>
                <a:spcPts val="1200"/>
              </a:spcBef>
              <a:spcAft>
                <a:spcPts val="0"/>
              </a:spcAft>
              <a:buClr>
                <a:schemeClr val="dk1"/>
              </a:buClr>
              <a:buSzPts val="1100"/>
              <a:buFont typeface="Arial"/>
              <a:buNone/>
            </a:pPr>
            <a:r>
              <a:rPr lang="en"/>
              <a:t>R_{\text {ajusté }}^{2} \leq R^{2}</a:t>
            </a:r>
            <a:endParaRPr/>
          </a:p>
          <a:p>
            <a:pPr indent="0" lvl="0" marL="0" rtl="0" algn="l">
              <a:lnSpc>
                <a:spcPct val="115000"/>
              </a:lnSpc>
              <a:spcBef>
                <a:spcPts val="1200"/>
              </a:spcBef>
              <a:spcAft>
                <a:spcPts val="0"/>
              </a:spcAft>
              <a:buClr>
                <a:schemeClr val="dk1"/>
              </a:buClr>
              <a:buSzPts val="1100"/>
              <a:buFont typeface="Arial"/>
              <a:buNone/>
            </a:pPr>
            <a:r>
              <a:rPr lang="en"/>
              <a:t>$$</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45d37ba5ed_0_7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45d37ba5ed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MSE=\frac{1}{N}\sum_{t=1}^{N}\left(y^{\left(t\right)}-{\hat{y}}^{\left(t\right)}\right)^2</a:t>
            </a:r>
            <a:endParaRPr i="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45d37ba5ed_0_7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45d37ba5ed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$$R M S E=\sqrt{\frac{1}{N} \sum_{t=1}^{N}\left(y^{(t)}-\hat{y}^{(t)}\right)^{2}}$$</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45d37ba5ed_0_7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45d37ba5ed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MAE=\frac{1}{N}\sum_{t=1}^{N}\left|y^{\left(t\right)}-{\hat{y}}^{\left(t\right)}\right|</a:t>
            </a:r>
            <a:endParaRPr i="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44202c4a01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44202c4a0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45d37ba5ed_0_7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45d37ba5ed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45d37ba5ed_0_7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45d37ba5ed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45d37ba5ed_0_7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45d37ba5ed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$(\hat{Y}=1)$</a:t>
            </a:r>
            <a:endParaRPr/>
          </a:p>
          <a:p>
            <a:pPr indent="0" lvl="0" marL="0" rtl="0" algn="l">
              <a:spcBef>
                <a:spcPts val="0"/>
              </a:spcBef>
              <a:spcAft>
                <a:spcPts val="0"/>
              </a:spcAft>
              <a:buNone/>
            </a:pPr>
            <a:r>
              <a:rPr lang="en"/>
              <a:t>$(\hat{Y}=0)$</a:t>
            </a:r>
            <a:endParaRPr/>
          </a:p>
          <a:p>
            <a:pPr indent="0" lvl="0" marL="0" rtl="0" algn="l">
              <a:spcBef>
                <a:spcPts val="0"/>
              </a:spcBef>
              <a:spcAft>
                <a:spcPts val="0"/>
              </a:spcAft>
              <a:buClr>
                <a:schemeClr val="dk1"/>
              </a:buClr>
              <a:buSzPts val="1100"/>
              <a:buFont typeface="Arial"/>
              <a:buNone/>
            </a:pPr>
            <a:r>
              <a:rPr lang="en">
                <a:solidFill>
                  <a:schemeClr val="dk1"/>
                </a:solidFill>
              </a:rPr>
              <a:t>$(Y=1)$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$(Y=0)$</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45d37ba5ed_0_7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45d37ba5ed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45d37ba5ed_0_7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45d37ba5ed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\begin{align*}</a:t>
            </a:r>
            <a:endParaRPr/>
          </a:p>
          <a:p>
            <a:pPr indent="0" lvl="0" marL="0" rtl="0" algn="l">
              <a:spcBef>
                <a:spcPts val="0"/>
              </a:spcBef>
              <a:spcAft>
                <a:spcPts val="0"/>
              </a:spcAft>
              <a:buClr>
                <a:schemeClr val="dk1"/>
              </a:buClr>
              <a:buSzPts val="1100"/>
              <a:buFont typeface="Arial"/>
              <a:buNone/>
            </a:pPr>
            <a:r>
              <a:rPr lang="en"/>
              <a:t>\text { Exactitude } &amp;= \frac{\text{Nombre de bonnes classifications}}{\text{Nombre total d'exemples}} \\</a:t>
            </a:r>
            <a:endParaRPr/>
          </a:p>
          <a:p>
            <a:pPr indent="0" lvl="0" marL="0" rtl="0" algn="l">
              <a:spcBef>
                <a:spcPts val="0"/>
              </a:spcBef>
              <a:spcAft>
                <a:spcPts val="0"/>
              </a:spcAft>
              <a:buClr>
                <a:schemeClr val="dk1"/>
              </a:buClr>
              <a:buSzPts val="1100"/>
              <a:buFont typeface="Arial"/>
              <a:buNone/>
            </a:pPr>
            <a:r>
              <a:rPr lang="en"/>
              <a:t>&amp;= \frac{56+19}{56+19+1+24} \\</a:t>
            </a:r>
            <a:endParaRPr/>
          </a:p>
          <a:p>
            <a:pPr indent="0" lvl="0" marL="0" rtl="0" algn="l">
              <a:spcBef>
                <a:spcPts val="0"/>
              </a:spcBef>
              <a:spcAft>
                <a:spcPts val="0"/>
              </a:spcAft>
              <a:buClr>
                <a:schemeClr val="dk1"/>
              </a:buClr>
              <a:buSzPts val="1100"/>
              <a:buFont typeface="Arial"/>
              <a:buNone/>
            </a:pPr>
            <a:r>
              <a:rPr lang="en"/>
              <a:t>&amp;= 75\%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\end{align*}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d2e0fb2448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d2e0fb244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45d37ba5ed_0_7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45d37ba5ed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45d37ba5ed_0_7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45d37ba5ed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\begin{align*}</a:t>
            </a:r>
            <a:endParaRPr/>
          </a:p>
          <a:p>
            <a:pPr indent="0" lvl="0" marL="0" rtl="0" algn="l">
              <a:spcBef>
                <a:spcPts val="0"/>
              </a:spcBef>
              <a:spcAft>
                <a:spcPts val="0"/>
              </a:spcAft>
              <a:buClr>
                <a:schemeClr val="dk1"/>
              </a:buClr>
              <a:buSzPts val="1100"/>
              <a:buFont typeface="Arial"/>
              <a:buNone/>
            </a:pPr>
            <a:r>
              <a:rPr lang="en"/>
              <a:t>\text { Rappel } &amp;= \frac{VP}{VP+FN} \\</a:t>
            </a:r>
            <a:endParaRPr/>
          </a:p>
          <a:p>
            <a:pPr indent="0" lvl="0" marL="0" rtl="0" algn="l">
              <a:spcBef>
                <a:spcPts val="0"/>
              </a:spcBef>
              <a:spcAft>
                <a:spcPts val="0"/>
              </a:spcAft>
              <a:buClr>
                <a:schemeClr val="dk1"/>
              </a:buClr>
              <a:buSzPts val="1100"/>
              <a:buFont typeface="Arial"/>
              <a:buNone/>
            </a:pPr>
            <a:r>
              <a:rPr lang="en"/>
              <a:t>&amp;= \frac{56}{56+24} \\</a:t>
            </a:r>
            <a:endParaRPr/>
          </a:p>
          <a:p>
            <a:pPr indent="0" lvl="0" marL="0" rtl="0" algn="l">
              <a:spcBef>
                <a:spcPts val="0"/>
              </a:spcBef>
              <a:spcAft>
                <a:spcPts val="0"/>
              </a:spcAft>
              <a:buClr>
                <a:schemeClr val="dk1"/>
              </a:buClr>
              <a:buSzPts val="1100"/>
              <a:buFont typeface="Arial"/>
              <a:buNone/>
            </a:pPr>
            <a:r>
              <a:rPr lang="en"/>
              <a:t>&amp;= 70\%</a:t>
            </a:r>
            <a:endParaRPr/>
          </a:p>
          <a:p>
            <a:pPr indent="0" lvl="0" marL="0" rtl="0" algn="l">
              <a:spcBef>
                <a:spcPts val="0"/>
              </a:spcBef>
              <a:spcAft>
                <a:spcPts val="0"/>
              </a:spcAft>
              <a:buClr>
                <a:schemeClr val="dk1"/>
              </a:buClr>
              <a:buSzPts val="1100"/>
              <a:buFont typeface="Arial"/>
              <a:buNone/>
            </a:pPr>
            <a:r>
              <a:rPr lang="en"/>
              <a:t>\end{align*}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45d37ba5ed_0_7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45d37ba5ed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\begin{align*}</a:t>
            </a:r>
            <a:endParaRPr/>
          </a:p>
          <a:p>
            <a:pPr indent="0" lvl="0" marL="0" rtl="0" algn="l">
              <a:spcBef>
                <a:spcPts val="0"/>
              </a:spcBef>
              <a:spcAft>
                <a:spcPts val="0"/>
              </a:spcAft>
              <a:buClr>
                <a:schemeClr val="dk1"/>
              </a:buClr>
              <a:buSzPts val="1100"/>
              <a:buFont typeface="Arial"/>
              <a:buNone/>
            </a:pPr>
            <a:r>
              <a:rPr lang="en"/>
              <a:t>\text { Précision } &amp;= \frac{VP}{VP+FP} \\</a:t>
            </a:r>
            <a:endParaRPr/>
          </a:p>
          <a:p>
            <a:pPr indent="0" lvl="0" marL="0" rtl="0" algn="l">
              <a:spcBef>
                <a:spcPts val="0"/>
              </a:spcBef>
              <a:spcAft>
                <a:spcPts val="0"/>
              </a:spcAft>
              <a:buClr>
                <a:schemeClr val="dk1"/>
              </a:buClr>
              <a:buSzPts val="1100"/>
              <a:buFont typeface="Arial"/>
              <a:buNone/>
            </a:pPr>
            <a:r>
              <a:rPr lang="en"/>
              <a:t>&amp;= \frac{56}{56+1} \\</a:t>
            </a:r>
            <a:endParaRPr/>
          </a:p>
          <a:p>
            <a:pPr indent="0" lvl="0" marL="0" rtl="0" algn="l">
              <a:spcBef>
                <a:spcPts val="0"/>
              </a:spcBef>
              <a:spcAft>
                <a:spcPts val="0"/>
              </a:spcAft>
              <a:buClr>
                <a:schemeClr val="dk1"/>
              </a:buClr>
              <a:buSzPts val="1100"/>
              <a:buFont typeface="Arial"/>
              <a:buNone/>
            </a:pPr>
            <a:r>
              <a:rPr lang="en"/>
              <a:t>&amp;= 98\%</a:t>
            </a:r>
            <a:endParaRPr/>
          </a:p>
          <a:p>
            <a:pPr indent="0" lvl="0" marL="0" rtl="0" algn="l">
              <a:spcBef>
                <a:spcPts val="0"/>
              </a:spcBef>
              <a:spcAft>
                <a:spcPts val="0"/>
              </a:spcAft>
              <a:buClr>
                <a:schemeClr val="dk1"/>
              </a:buClr>
              <a:buSzPts val="1100"/>
              <a:buFont typeface="Arial"/>
              <a:buNone/>
            </a:pPr>
            <a:r>
              <a:rPr lang="en"/>
              <a:t>\end{align*}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45d37ba5ed_0_8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45d37ba5ed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44202c4a01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44202c4a0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45d37ba5ed_0_8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45d37ba5ed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\begin{align*}</a:t>
            </a:r>
            <a:endParaRPr/>
          </a:p>
          <a:p>
            <a:pPr indent="0" lvl="0" marL="0" rtl="0" algn="l">
              <a:spcBef>
                <a:spcPts val="0"/>
              </a:spcBef>
              <a:spcAft>
                <a:spcPts val="0"/>
              </a:spcAft>
              <a:buClr>
                <a:schemeClr val="dk1"/>
              </a:buClr>
              <a:buSzPts val="1100"/>
              <a:buFont typeface="Arial"/>
              <a:buNone/>
            </a:pPr>
            <a:r>
              <a:rPr lang="en"/>
              <a:t>\text { Spécificité } &amp;= \frac{VN}{VN+FP} \\</a:t>
            </a:r>
            <a:endParaRPr/>
          </a:p>
          <a:p>
            <a:pPr indent="0" lvl="0" marL="0" rtl="0" algn="l">
              <a:spcBef>
                <a:spcPts val="0"/>
              </a:spcBef>
              <a:spcAft>
                <a:spcPts val="0"/>
              </a:spcAft>
              <a:buClr>
                <a:schemeClr val="dk1"/>
              </a:buClr>
              <a:buSzPts val="1100"/>
              <a:buFont typeface="Arial"/>
              <a:buNone/>
            </a:pPr>
            <a:r>
              <a:rPr lang="en"/>
              <a:t>&amp;= \frac{19}{19+1} \\</a:t>
            </a:r>
            <a:endParaRPr/>
          </a:p>
          <a:p>
            <a:pPr indent="0" lvl="0" marL="0" rtl="0" algn="l">
              <a:spcBef>
                <a:spcPts val="0"/>
              </a:spcBef>
              <a:spcAft>
                <a:spcPts val="0"/>
              </a:spcAft>
              <a:buClr>
                <a:schemeClr val="dk1"/>
              </a:buClr>
              <a:buSzPts val="1100"/>
              <a:buFont typeface="Arial"/>
              <a:buNone/>
            </a:pPr>
            <a:r>
              <a:rPr lang="en"/>
              <a:t>&amp;= 95\%</a:t>
            </a:r>
            <a:endParaRPr/>
          </a:p>
          <a:p>
            <a:pPr indent="0" lvl="0" marL="0" rtl="0" algn="l">
              <a:spcBef>
                <a:spcPts val="0"/>
              </a:spcBef>
              <a:spcAft>
                <a:spcPts val="0"/>
              </a:spcAft>
              <a:buClr>
                <a:schemeClr val="dk1"/>
              </a:buClr>
              <a:buSzPts val="1100"/>
              <a:buFont typeface="Arial"/>
              <a:buNone/>
            </a:pPr>
            <a:r>
              <a:rPr lang="en"/>
              <a:t>\end{align*}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45d37ba5ed_0_8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45d37ba5ed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\begin{align*}</a:t>
            </a:r>
            <a:endParaRPr/>
          </a:p>
          <a:p>
            <a:pPr indent="0" lvl="0" marL="0" rtl="0" algn="l">
              <a:spcBef>
                <a:spcPts val="0"/>
              </a:spcBef>
              <a:spcAft>
                <a:spcPts val="0"/>
              </a:spcAft>
              <a:buClr>
                <a:schemeClr val="dk1"/>
              </a:buClr>
              <a:buSzPts val="1100"/>
              <a:buFont typeface="Arial"/>
              <a:buNone/>
            </a:pPr>
            <a:r>
              <a:rPr lang="en"/>
              <a:t>\text { TVP } &amp;= \frac{VP}{VP+FN} \\</a:t>
            </a:r>
            <a:endParaRPr/>
          </a:p>
          <a:p>
            <a:pPr indent="0" lvl="0" marL="0" rtl="0" algn="l">
              <a:spcBef>
                <a:spcPts val="0"/>
              </a:spcBef>
              <a:spcAft>
                <a:spcPts val="0"/>
              </a:spcAft>
              <a:buClr>
                <a:schemeClr val="dk1"/>
              </a:buClr>
              <a:buSzPts val="1100"/>
              <a:buFont typeface="Arial"/>
              <a:buNone/>
            </a:pPr>
            <a:r>
              <a:rPr lang="en"/>
              <a:t>&amp;= \frac{56}{56+24} \\</a:t>
            </a:r>
            <a:endParaRPr/>
          </a:p>
          <a:p>
            <a:pPr indent="0" lvl="0" marL="0" rtl="0" algn="l">
              <a:spcBef>
                <a:spcPts val="0"/>
              </a:spcBef>
              <a:spcAft>
                <a:spcPts val="0"/>
              </a:spcAft>
              <a:buClr>
                <a:schemeClr val="dk1"/>
              </a:buClr>
              <a:buSzPts val="1100"/>
              <a:buFont typeface="Arial"/>
              <a:buNone/>
            </a:pPr>
            <a:r>
              <a:rPr lang="en"/>
              <a:t>&amp;= 80\%</a:t>
            </a:r>
            <a:endParaRPr/>
          </a:p>
          <a:p>
            <a:pPr indent="0" lvl="0" marL="0" rtl="0" algn="l">
              <a:spcBef>
                <a:spcPts val="0"/>
              </a:spcBef>
              <a:spcAft>
                <a:spcPts val="0"/>
              </a:spcAft>
              <a:buClr>
                <a:schemeClr val="dk1"/>
              </a:buClr>
              <a:buSzPts val="1100"/>
              <a:buFont typeface="Arial"/>
              <a:buNone/>
            </a:pPr>
            <a:r>
              <a:rPr lang="en"/>
              <a:t>\end{align*}</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\begin{align*}</a:t>
            </a:r>
            <a:endParaRPr/>
          </a:p>
          <a:p>
            <a:pPr indent="0" lvl="0" marL="0" rtl="0" algn="l">
              <a:spcBef>
                <a:spcPts val="0"/>
              </a:spcBef>
              <a:spcAft>
                <a:spcPts val="0"/>
              </a:spcAft>
              <a:buClr>
                <a:schemeClr val="dk1"/>
              </a:buClr>
              <a:buSzPts val="1100"/>
              <a:buFont typeface="Arial"/>
              <a:buNone/>
            </a:pPr>
            <a:r>
              <a:rPr lang="en"/>
              <a:t>\text { TFP } &amp;= \frac{FP}{FP+VN} \\</a:t>
            </a:r>
            <a:endParaRPr/>
          </a:p>
          <a:p>
            <a:pPr indent="0" lvl="0" marL="0" rtl="0" algn="l">
              <a:spcBef>
                <a:spcPts val="0"/>
              </a:spcBef>
              <a:spcAft>
                <a:spcPts val="0"/>
              </a:spcAft>
              <a:buClr>
                <a:schemeClr val="dk1"/>
              </a:buClr>
              <a:buSzPts val="1100"/>
              <a:buFont typeface="Arial"/>
              <a:buNone/>
            </a:pPr>
            <a:r>
              <a:rPr lang="en"/>
              <a:t>&amp;= \frac{1}{1+19} \\</a:t>
            </a:r>
            <a:endParaRPr/>
          </a:p>
          <a:p>
            <a:pPr indent="0" lvl="0" marL="0" rtl="0" algn="l">
              <a:spcBef>
                <a:spcPts val="0"/>
              </a:spcBef>
              <a:spcAft>
                <a:spcPts val="0"/>
              </a:spcAft>
              <a:buClr>
                <a:schemeClr val="dk1"/>
              </a:buClr>
              <a:buSzPts val="1100"/>
              <a:buFont typeface="Arial"/>
              <a:buNone/>
            </a:pPr>
            <a:r>
              <a:rPr lang="en"/>
              <a:t>&amp;= 5\%</a:t>
            </a:r>
            <a:endParaRPr/>
          </a:p>
          <a:p>
            <a:pPr indent="0" lvl="0" marL="0" rtl="0" algn="l">
              <a:spcBef>
                <a:spcPts val="0"/>
              </a:spcBef>
              <a:spcAft>
                <a:spcPts val="0"/>
              </a:spcAft>
              <a:buClr>
                <a:schemeClr val="dk1"/>
              </a:buClr>
              <a:buSzPts val="1100"/>
              <a:buFont typeface="Arial"/>
              <a:buNone/>
            </a:pPr>
            <a:r>
              <a:rPr lang="en"/>
              <a:t>\end{align*}</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45d37ba5ed_0_8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45d37ba5ed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45d37ba5ed_0_8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45d37ba5ed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45d37ba5ed_0_8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45d37ba5ed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$$P\left(Y_{k}=1 \mid \mathbf{x}\right)&gt;t \Rightarrow \hat{Y}_{k}=1$$</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t \in[0,1]</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45d37ba5ed_0_8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45d37ba5ed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45d37ba5ed_0_8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45d37ba5ed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7e63ff645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7e63ff645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45d37ba5ed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45d37ba5ed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45d37ba5ed_0_9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45d37ba5ed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1C4587"/>
              </a:buClr>
              <a:buSzPts val="5200"/>
              <a:buFont typeface="Montserrat Medium"/>
              <a:buNone/>
              <a:defRPr sz="5200">
                <a:solidFill>
                  <a:srgbClr val="1C4587"/>
                </a:solidFill>
                <a:latin typeface="Montserrat Medium"/>
                <a:ea typeface="Montserrat Medium"/>
                <a:cs typeface="Montserrat Medium"/>
                <a:sym typeface="Montserra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Vert_2 colonnes">
  <p:cSld name="Titre et contenu Vert_2 colonnes">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4234"/>
            <a:ext cx="9144004" cy="5147735"/>
          </a:xfrm>
          <a:prstGeom prst="rect">
            <a:avLst/>
          </a:prstGeom>
          <a:noFill/>
          <a:ln>
            <a:noFill/>
          </a:ln>
        </p:spPr>
      </p:pic>
      <p:sp>
        <p:nvSpPr>
          <p:cNvPr id="52" name="Google Shape;52;p13"/>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3000"/>
              <a:buFont typeface="Century Gothic"/>
              <a:buNone/>
              <a:defRPr>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3" name="Google Shape;53;p13"/>
          <p:cNvSpPr txBox="1"/>
          <p:nvPr>
            <p:ph idx="1" type="body"/>
          </p:nvPr>
        </p:nvSpPr>
        <p:spPr>
          <a:xfrm>
            <a:off x="392906" y="1962923"/>
            <a:ext cx="3687600" cy="233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500"/>
              </a:spcBef>
              <a:spcAft>
                <a:spcPts val="0"/>
              </a:spcAft>
              <a:buSzPts val="1400"/>
              <a:buNone/>
              <a:defRPr/>
            </a:lvl1pPr>
            <a:lvl2pPr indent="-317500" lvl="1" marL="914400" rtl="0" algn="l">
              <a:lnSpc>
                <a:spcPct val="90000"/>
              </a:lnSpc>
              <a:spcBef>
                <a:spcPts val="5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 name="Google Shape;54;p13"/>
          <p:cNvSpPr txBox="1"/>
          <p:nvPr>
            <p:ph idx="2" type="body"/>
          </p:nvPr>
        </p:nvSpPr>
        <p:spPr>
          <a:xfrm>
            <a:off x="4514778" y="1957208"/>
            <a:ext cx="4056300" cy="233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500"/>
              </a:spcBef>
              <a:spcAft>
                <a:spcPts val="0"/>
              </a:spcAft>
              <a:buSzPts val="1400"/>
              <a:buNone/>
              <a:defRPr/>
            </a:lvl1pPr>
            <a:lvl2pPr indent="-317500" lvl="1" marL="914400" rtl="0" algn="l">
              <a:lnSpc>
                <a:spcPct val="90000"/>
              </a:lnSpc>
              <a:spcBef>
                <a:spcPts val="5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de section C">
  <p:cSld name="Page de section C">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0" y="0"/>
            <a:ext cx="9139067" cy="5143500"/>
          </a:xfrm>
          <a:prstGeom prst="rect">
            <a:avLst/>
          </a:prstGeom>
          <a:noFill/>
          <a:ln>
            <a:noFill/>
          </a:ln>
        </p:spPr>
      </p:pic>
      <p:pic>
        <p:nvPicPr>
          <p:cNvPr id="57" name="Google Shape;57;p14"/>
          <p:cNvPicPr preferRelativeResize="0"/>
          <p:nvPr/>
        </p:nvPicPr>
        <p:blipFill rotWithShape="1">
          <a:blip r:embed="rId3">
            <a:alphaModFix/>
          </a:blip>
          <a:srcRect b="0" l="0" r="0" t="0"/>
          <a:stretch/>
        </p:blipFill>
        <p:spPr>
          <a:xfrm>
            <a:off x="0" y="2776"/>
            <a:ext cx="9139068" cy="5140726"/>
          </a:xfrm>
          <a:prstGeom prst="rect">
            <a:avLst/>
          </a:prstGeom>
          <a:noFill/>
          <a:ln>
            <a:noFill/>
          </a:ln>
        </p:spPr>
      </p:pic>
      <p:pic>
        <p:nvPicPr>
          <p:cNvPr id="58" name="Google Shape;58;p14"/>
          <p:cNvPicPr preferRelativeResize="0"/>
          <p:nvPr/>
        </p:nvPicPr>
        <p:blipFill rotWithShape="1">
          <a:blip r:embed="rId4">
            <a:alphaModFix/>
          </a:blip>
          <a:srcRect b="0" l="0" r="0" t="0"/>
          <a:stretch/>
        </p:blipFill>
        <p:spPr>
          <a:xfrm>
            <a:off x="8040289" y="392907"/>
            <a:ext cx="692944" cy="692944"/>
          </a:xfrm>
          <a:prstGeom prst="rect">
            <a:avLst/>
          </a:prstGeom>
          <a:noFill/>
          <a:ln>
            <a:noFill/>
          </a:ln>
        </p:spPr>
      </p:pic>
      <p:pic>
        <p:nvPicPr>
          <p:cNvPr id="59" name="Google Shape;59;p14"/>
          <p:cNvPicPr preferRelativeResize="0"/>
          <p:nvPr/>
        </p:nvPicPr>
        <p:blipFill rotWithShape="1">
          <a:blip r:embed="rId5">
            <a:alphaModFix/>
          </a:blip>
          <a:srcRect b="0" l="0" r="0" t="0"/>
          <a:stretch/>
        </p:blipFill>
        <p:spPr>
          <a:xfrm>
            <a:off x="384062" y="4683738"/>
            <a:ext cx="260662" cy="57925"/>
          </a:xfrm>
          <a:prstGeom prst="rect">
            <a:avLst/>
          </a:prstGeom>
          <a:noFill/>
          <a:ln>
            <a:noFill/>
          </a:ln>
        </p:spPr>
      </p:pic>
      <p:sp>
        <p:nvSpPr>
          <p:cNvPr id="60" name="Google Shape;60;p14"/>
          <p:cNvSpPr txBox="1"/>
          <p:nvPr>
            <p:ph idx="1" type="body"/>
          </p:nvPr>
        </p:nvSpPr>
        <p:spPr>
          <a:xfrm>
            <a:off x="398059" y="1287625"/>
            <a:ext cx="5165400" cy="24510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500"/>
              </a:spcBef>
              <a:spcAft>
                <a:spcPts val="0"/>
              </a:spcAft>
              <a:buSzPts val="4100"/>
              <a:buNone/>
              <a:defRPr b="1" sz="4100">
                <a:solidFill>
                  <a:schemeClr val="lt1"/>
                </a:solidFill>
              </a:defRPr>
            </a:lvl1pPr>
            <a:lvl2pPr indent="-317500" lvl="1" marL="914400" rtl="0" algn="l">
              <a:lnSpc>
                <a:spcPct val="90000"/>
              </a:lnSpc>
              <a:spcBef>
                <a:spcPts val="1200"/>
              </a:spcBef>
              <a:spcAft>
                <a:spcPts val="0"/>
              </a:spcAft>
              <a:buSzPts val="1400"/>
              <a:buChar char="○"/>
              <a:defRPr/>
            </a:lvl2pPr>
            <a:lvl3pPr indent="-317500" lvl="2" marL="1371600" rtl="0" algn="l">
              <a:lnSpc>
                <a:spcPct val="90000"/>
              </a:lnSpc>
              <a:spcBef>
                <a:spcPts val="1200"/>
              </a:spcBef>
              <a:spcAft>
                <a:spcPts val="0"/>
              </a:spcAft>
              <a:buSzPts val="1400"/>
              <a:buChar char="■"/>
              <a:defRPr/>
            </a:lvl3pPr>
            <a:lvl4pPr indent="-317500" lvl="3" marL="1828800" rtl="0" algn="l">
              <a:lnSpc>
                <a:spcPct val="90000"/>
              </a:lnSpc>
              <a:spcBef>
                <a:spcPts val="1200"/>
              </a:spcBef>
              <a:spcAft>
                <a:spcPts val="0"/>
              </a:spcAft>
              <a:buSzPts val="1400"/>
              <a:buChar char="●"/>
              <a:defRPr/>
            </a:lvl4pPr>
            <a:lvl5pPr indent="-317500" lvl="4" marL="2286000" rtl="0" algn="l">
              <a:lnSpc>
                <a:spcPct val="90000"/>
              </a:lnSpc>
              <a:spcBef>
                <a:spcPts val="1200"/>
              </a:spcBef>
              <a:spcAft>
                <a:spcPts val="0"/>
              </a:spcAft>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Vert" type="obj">
  <p:cSld name="OBJECT">
    <p:spTree>
      <p:nvGrpSpPr>
        <p:cNvPr id="6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b="0" l="0" r="0" t="0"/>
          <a:stretch/>
        </p:blipFill>
        <p:spPr>
          <a:xfrm>
            <a:off x="0" y="-4234"/>
            <a:ext cx="9144004" cy="5147735"/>
          </a:xfrm>
          <a:prstGeom prst="rect">
            <a:avLst/>
          </a:prstGeom>
          <a:noFill/>
          <a:ln>
            <a:noFill/>
          </a:ln>
        </p:spPr>
      </p:pic>
      <p:sp>
        <p:nvSpPr>
          <p:cNvPr id="63" name="Google Shape;63;p15"/>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3000"/>
              <a:buFont typeface="Century Gothic"/>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5"/>
          <p:cNvSpPr txBox="1"/>
          <p:nvPr>
            <p:ph idx="1" type="body"/>
          </p:nvPr>
        </p:nvSpPr>
        <p:spPr>
          <a:xfrm>
            <a:off x="392906" y="1962923"/>
            <a:ext cx="8357100" cy="23391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500"/>
              </a:spcBef>
              <a:spcAft>
                <a:spcPts val="0"/>
              </a:spcAft>
              <a:buSzPts val="1400"/>
              <a:buChar char="●"/>
              <a:defRPr/>
            </a:lvl1pPr>
            <a:lvl2pPr indent="-342900" lvl="1" marL="914400" rtl="0" algn="l">
              <a:lnSpc>
                <a:spcPct val="90000"/>
              </a:lnSpc>
              <a:spcBef>
                <a:spcPts val="1200"/>
              </a:spcBef>
              <a:spcAft>
                <a:spcPts val="0"/>
              </a:spcAft>
              <a:buClr>
                <a:schemeClr val="accent1"/>
              </a:buClr>
              <a:buSzPts val="1800"/>
              <a:buChar char="○"/>
              <a:defRPr/>
            </a:lvl2pPr>
            <a:lvl3pPr indent="-317500" lvl="2" marL="1371600" rtl="0" algn="l">
              <a:lnSpc>
                <a:spcPct val="90000"/>
              </a:lnSpc>
              <a:spcBef>
                <a:spcPts val="1200"/>
              </a:spcBef>
              <a:spcAft>
                <a:spcPts val="0"/>
              </a:spcAft>
              <a:buSzPts val="1400"/>
              <a:buChar char="■"/>
              <a:defRPr/>
            </a:lvl3pPr>
            <a:lvl4pPr indent="-317500" lvl="3" marL="1828800" rtl="0" algn="l">
              <a:lnSpc>
                <a:spcPct val="90000"/>
              </a:lnSpc>
              <a:spcBef>
                <a:spcPts val="1200"/>
              </a:spcBef>
              <a:spcAft>
                <a:spcPts val="0"/>
              </a:spcAft>
              <a:buSzPts val="1400"/>
              <a:buChar char="●"/>
              <a:defRPr/>
            </a:lvl4pPr>
            <a:lvl5pPr indent="-317500" lvl="4" marL="2286000" rtl="0" algn="l">
              <a:lnSpc>
                <a:spcPct val="90000"/>
              </a:lnSpc>
              <a:spcBef>
                <a:spcPts val="1200"/>
              </a:spcBef>
              <a:spcAft>
                <a:spcPts val="0"/>
              </a:spcAft>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he">
  <p:cSld name="Blanche">
    <p:spTree>
      <p:nvGrpSpPr>
        <p:cNvPr id="65" name="Shape 65"/>
        <p:cNvGrpSpPr/>
        <p:nvPr/>
      </p:nvGrpSpPr>
      <p:grpSpPr>
        <a:xfrm>
          <a:off x="0" y="0"/>
          <a:ext cx="0" cy="0"/>
          <a:chOff x="0" y="0"/>
          <a:chExt cx="0" cy="0"/>
        </a:xfrm>
      </p:grpSpPr>
      <p:sp>
        <p:nvSpPr>
          <p:cNvPr id="66" name="Google Shape;66;p1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1C4587"/>
              </a:buClr>
              <a:buSzPts val="3600"/>
              <a:buFont typeface="Montserrat Medium"/>
              <a:buNone/>
              <a:defRPr sz="3600">
                <a:solidFill>
                  <a:srgbClr val="1C4587"/>
                </a:solidFill>
                <a:latin typeface="Montserrat Medium"/>
                <a:ea typeface="Montserrat Medium"/>
                <a:cs typeface="Montserrat Medium"/>
                <a:sym typeface="Montserra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C4587"/>
              </a:buClr>
              <a:buSzPts val="2800"/>
              <a:buFont typeface="Montserrat Medium"/>
              <a:buNone/>
              <a:defRPr>
                <a:solidFill>
                  <a:srgbClr val="1C4587"/>
                </a:solidFill>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4.png"/><Relationship Id="rId5" Type="http://schemas.openxmlformats.org/officeDocument/2006/relationships/image" Target="../media/image11.png"/><Relationship Id="rId6"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2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2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fr.wikipedia.org/wiki/H%C3%A9bergeur_web"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40.png"/><Relationship Id="rId13" Type="http://schemas.openxmlformats.org/officeDocument/2006/relationships/image" Target="../media/image37.png"/><Relationship Id="rId12"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6.png"/><Relationship Id="rId15" Type="http://schemas.openxmlformats.org/officeDocument/2006/relationships/image" Target="../media/image41.png"/><Relationship Id="rId14" Type="http://schemas.openxmlformats.org/officeDocument/2006/relationships/image" Target="../media/image46.png"/><Relationship Id="rId17" Type="http://schemas.openxmlformats.org/officeDocument/2006/relationships/image" Target="../media/image51.png"/><Relationship Id="rId16" Type="http://schemas.openxmlformats.org/officeDocument/2006/relationships/image" Target="../media/image43.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7.jp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distill.pub/2017/feature-visualization/https://distill.pub/2017/feature-visualization/" TargetMode="External"/><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transformer-circuits.pub/2022/toy_model/index.html#motivation" TargetMode="Externa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0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6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68.png"/><Relationship Id="rId5"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57.jp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8.jp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4.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66.png"/><Relationship Id="rId4" Type="http://schemas.openxmlformats.org/officeDocument/2006/relationships/image" Target="../media/image7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84.png"/><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9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9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9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0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79.png"/><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81.png"/><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82.png"/><Relationship Id="rId4" Type="http://schemas.openxmlformats.org/officeDocument/2006/relationships/image" Target="../media/image86.png"/><Relationship Id="rId5" Type="http://schemas.openxmlformats.org/officeDocument/2006/relationships/image" Target="../media/image9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87.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88.png"/><Relationship Id="rId4" Type="http://schemas.openxmlformats.org/officeDocument/2006/relationships/image" Target="../media/image9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12.png"/><Relationship Id="rId4" Type="http://schemas.openxmlformats.org/officeDocument/2006/relationships/image" Target="../media/image92.png"/><Relationship Id="rId5" Type="http://schemas.openxmlformats.org/officeDocument/2006/relationships/image" Target="../media/image94.png"/><Relationship Id="rId6" Type="http://schemas.openxmlformats.org/officeDocument/2006/relationships/image" Target="../media/image91.png"/><Relationship Id="rId7" Type="http://schemas.openxmlformats.org/officeDocument/2006/relationships/image" Target="../media/image9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01.png"/><Relationship Id="rId4" Type="http://schemas.openxmlformats.org/officeDocument/2006/relationships/image" Target="../media/image11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117.png"/><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9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9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08.gif"/><Relationship Id="rId4" Type="http://schemas.openxmlformats.org/officeDocument/2006/relationships/image" Target="../media/image117.png"/><Relationship Id="rId5" Type="http://schemas.openxmlformats.org/officeDocument/2006/relationships/image" Target="../media/image10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17.png"/><Relationship Id="rId4" Type="http://schemas.openxmlformats.org/officeDocument/2006/relationships/image" Target="../media/image102.png"/><Relationship Id="rId5" Type="http://schemas.openxmlformats.org/officeDocument/2006/relationships/image" Target="../media/image1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13.png"/><Relationship Id="rId4" Type="http://schemas.openxmlformats.org/officeDocument/2006/relationships/image" Target="../media/image10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08.gif"/><Relationship Id="rId4" Type="http://schemas.openxmlformats.org/officeDocument/2006/relationships/image" Target="../media/image117.png"/><Relationship Id="rId5" Type="http://schemas.openxmlformats.org/officeDocument/2006/relationships/image" Target="../media/image1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104.png"/><Relationship Id="rId4" Type="http://schemas.openxmlformats.org/officeDocument/2006/relationships/image" Target="../media/image117.png"/><Relationship Id="rId5" Type="http://schemas.openxmlformats.org/officeDocument/2006/relationships/image" Target="../media/image114.png"/><Relationship Id="rId6" Type="http://schemas.openxmlformats.org/officeDocument/2006/relationships/image" Target="../media/image11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1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118.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120.png"/><Relationship Id="rId4" Type="http://schemas.openxmlformats.org/officeDocument/2006/relationships/image" Target="../media/image9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hyperlink" Target="https://www.youtube.com/watch?v=lG4VkPoG3ko" TargetMode="External"/><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Cours</a:t>
            </a:r>
            <a:r>
              <a:rPr lang="en" sz="3280">
                <a:latin typeface="Montserrat"/>
                <a:ea typeface="Montserrat"/>
                <a:cs typeface="Montserrat"/>
                <a:sym typeface="Montserrat"/>
              </a:rPr>
              <a:t> 4: Complexité, Diagnostic des courbes d’entraînement, interprétabilité et métriques de performance</a:t>
            </a:r>
            <a:endParaRPr sz="1570">
              <a:latin typeface="Montserrat"/>
              <a:ea typeface="Montserrat"/>
              <a:cs typeface="Montserrat"/>
              <a:sym typeface="Montserrat"/>
            </a:endParaRPr>
          </a:p>
        </p:txBody>
      </p:sp>
      <p:sp>
        <p:nvSpPr>
          <p:cNvPr id="72" name="Google Shape;72;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Gauthier Gidel </a:t>
            </a:r>
            <a:endParaRPr/>
          </a:p>
          <a:p>
            <a:pPr indent="0" lvl="0" marL="0" rtl="0" algn="ctr">
              <a:spcBef>
                <a:spcPts val="0"/>
              </a:spcBef>
              <a:spcAft>
                <a:spcPts val="0"/>
              </a:spcAft>
              <a:buNone/>
            </a:pPr>
            <a:r>
              <a:rPr lang="en"/>
              <a:t>11 Septembre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t>Stratégies pour contrôler la complexité d’un arbre décisionnel</a:t>
            </a:r>
            <a:endParaRPr/>
          </a:p>
          <a:p>
            <a:pPr indent="0" lvl="0" marL="0" rtl="0" algn="l">
              <a:spcBef>
                <a:spcPts val="0"/>
              </a:spcBef>
              <a:spcAft>
                <a:spcPts val="0"/>
              </a:spcAft>
              <a:buNone/>
            </a:pPr>
            <a:r>
              <a:t/>
            </a:r>
            <a:endParaRPr/>
          </a:p>
        </p:txBody>
      </p:sp>
      <p:sp>
        <p:nvSpPr>
          <p:cNvPr id="132" name="Google Shape;132;p26"/>
          <p:cNvSpPr txBox="1"/>
          <p:nvPr>
            <p:ph idx="1" type="body"/>
          </p:nvPr>
        </p:nvSpPr>
        <p:spPr>
          <a:xfrm>
            <a:off x="392906" y="1582350"/>
            <a:ext cx="7593600" cy="3273300"/>
          </a:xfrm>
          <a:prstGeom prst="rect">
            <a:avLst/>
          </a:prstGeom>
        </p:spPr>
        <p:txBody>
          <a:bodyPr anchorCtr="0" anchor="t" bIns="0" lIns="0" spcFirstLastPara="1" rIns="0" wrap="square" tIns="0">
            <a:noAutofit/>
          </a:bodyPr>
          <a:lstStyle/>
          <a:p>
            <a:pPr indent="-260350" lvl="0" marL="342900" rtl="0" algn="l">
              <a:lnSpc>
                <a:spcPct val="150000"/>
              </a:lnSpc>
              <a:spcBef>
                <a:spcPts val="0"/>
              </a:spcBef>
              <a:spcAft>
                <a:spcPts val="0"/>
              </a:spcAft>
              <a:buClr>
                <a:srgbClr val="434343"/>
              </a:buClr>
              <a:buSzPts val="1500"/>
              <a:buChar char="●"/>
            </a:pPr>
            <a:r>
              <a:rPr b="1" lang="en" sz="1500">
                <a:solidFill>
                  <a:srgbClr val="434343"/>
                </a:solidFill>
                <a:highlight>
                  <a:schemeClr val="lt1"/>
                </a:highlight>
              </a:rPr>
              <a:t>Réduction</a:t>
            </a:r>
            <a:r>
              <a:rPr lang="en" sz="1500">
                <a:solidFill>
                  <a:srgbClr val="434343"/>
                </a:solidFill>
                <a:highlight>
                  <a:schemeClr val="lt1"/>
                </a:highlight>
              </a:rPr>
              <a:t> de la complexité</a:t>
            </a:r>
            <a:endParaRPr sz="1500">
              <a:solidFill>
                <a:srgbClr val="434343"/>
              </a:solidFill>
              <a:highlight>
                <a:schemeClr val="lt1"/>
              </a:highlight>
            </a:endParaRPr>
          </a:p>
          <a:p>
            <a:pPr indent="-260350" lvl="1" marL="685800" rtl="0" algn="l">
              <a:lnSpc>
                <a:spcPct val="150000"/>
              </a:lnSpc>
              <a:spcBef>
                <a:spcPts val="0"/>
              </a:spcBef>
              <a:spcAft>
                <a:spcPts val="0"/>
              </a:spcAft>
              <a:buClr>
                <a:srgbClr val="434343"/>
              </a:buClr>
              <a:buSzPts val="1500"/>
              <a:buChar char="○"/>
            </a:pPr>
            <a:r>
              <a:rPr lang="en" sz="1500">
                <a:solidFill>
                  <a:srgbClr val="434343"/>
                </a:solidFill>
                <a:highlight>
                  <a:schemeClr val="lt1"/>
                </a:highlight>
              </a:rPr>
              <a:t>Limiter sa profondeur</a:t>
            </a:r>
            <a:endParaRPr sz="1500">
              <a:solidFill>
                <a:srgbClr val="434343"/>
              </a:solidFill>
              <a:highlight>
                <a:schemeClr val="lt1"/>
              </a:highlight>
            </a:endParaRPr>
          </a:p>
          <a:p>
            <a:pPr indent="0" lvl="0" marL="0" rtl="0" algn="l">
              <a:lnSpc>
                <a:spcPct val="150000"/>
              </a:lnSpc>
              <a:spcBef>
                <a:spcPts val="1200"/>
              </a:spcBef>
              <a:spcAft>
                <a:spcPts val="0"/>
              </a:spcAft>
              <a:buNone/>
            </a:pPr>
            <a:r>
              <a:t/>
            </a:r>
            <a:endParaRPr sz="1500">
              <a:solidFill>
                <a:srgbClr val="434343"/>
              </a:solidFill>
              <a:highlight>
                <a:schemeClr val="lt1"/>
              </a:highlight>
            </a:endParaRPr>
          </a:p>
          <a:p>
            <a:pPr indent="0" lvl="0" marL="0" rtl="0" algn="l">
              <a:lnSpc>
                <a:spcPct val="150000"/>
              </a:lnSpc>
              <a:spcBef>
                <a:spcPts val="1200"/>
              </a:spcBef>
              <a:spcAft>
                <a:spcPts val="0"/>
              </a:spcAft>
              <a:buNone/>
            </a:pPr>
            <a:r>
              <a:t/>
            </a:r>
            <a:endParaRPr sz="1500">
              <a:solidFill>
                <a:srgbClr val="434343"/>
              </a:solidFill>
              <a:highlight>
                <a:schemeClr val="lt1"/>
              </a:highlight>
            </a:endParaRPr>
          </a:p>
          <a:p>
            <a:pPr indent="0" lvl="0" marL="0" rtl="0" algn="l">
              <a:lnSpc>
                <a:spcPct val="150000"/>
              </a:lnSpc>
              <a:spcBef>
                <a:spcPts val="1200"/>
              </a:spcBef>
              <a:spcAft>
                <a:spcPts val="0"/>
              </a:spcAft>
              <a:buNone/>
            </a:pPr>
            <a:r>
              <a:t/>
            </a:r>
            <a:endParaRPr sz="1500">
              <a:solidFill>
                <a:srgbClr val="434343"/>
              </a:solidFill>
              <a:highlight>
                <a:schemeClr val="lt1"/>
              </a:highlight>
            </a:endParaRPr>
          </a:p>
          <a:p>
            <a:pPr indent="-260350" lvl="0" marL="342900" rtl="0" algn="l">
              <a:lnSpc>
                <a:spcPct val="150000"/>
              </a:lnSpc>
              <a:spcBef>
                <a:spcPts val="1200"/>
              </a:spcBef>
              <a:spcAft>
                <a:spcPts val="0"/>
              </a:spcAft>
              <a:buClr>
                <a:srgbClr val="434343"/>
              </a:buClr>
              <a:buSzPts val="1500"/>
              <a:buChar char="●"/>
            </a:pPr>
            <a:r>
              <a:rPr b="1" lang="en" sz="1500">
                <a:solidFill>
                  <a:srgbClr val="434343"/>
                </a:solidFill>
                <a:highlight>
                  <a:schemeClr val="lt1"/>
                </a:highlight>
              </a:rPr>
              <a:t>Augmentation</a:t>
            </a:r>
            <a:r>
              <a:rPr lang="en" sz="1500">
                <a:solidFill>
                  <a:srgbClr val="434343"/>
                </a:solidFill>
                <a:highlight>
                  <a:schemeClr val="lt1"/>
                </a:highlight>
              </a:rPr>
              <a:t> de la complexité</a:t>
            </a:r>
            <a:endParaRPr sz="1500">
              <a:solidFill>
                <a:srgbClr val="434343"/>
              </a:solidFill>
              <a:highlight>
                <a:schemeClr val="lt1"/>
              </a:highlight>
            </a:endParaRPr>
          </a:p>
          <a:p>
            <a:pPr indent="-260350" lvl="1" marL="685800" rtl="0" algn="l">
              <a:lnSpc>
                <a:spcPct val="150000"/>
              </a:lnSpc>
              <a:spcBef>
                <a:spcPts val="0"/>
              </a:spcBef>
              <a:spcAft>
                <a:spcPts val="0"/>
              </a:spcAft>
              <a:buClr>
                <a:srgbClr val="434343"/>
              </a:buClr>
              <a:buSzPts val="1500"/>
              <a:buChar char="○"/>
            </a:pPr>
            <a:r>
              <a:rPr lang="en" sz="1500">
                <a:solidFill>
                  <a:srgbClr val="434343"/>
                </a:solidFill>
                <a:highlight>
                  <a:schemeClr val="lt1"/>
                </a:highlight>
              </a:rPr>
              <a:t>Passer à une forêt aléatoire</a:t>
            </a:r>
            <a:endParaRPr sz="1500">
              <a:solidFill>
                <a:srgbClr val="434343"/>
              </a:solidFill>
              <a:highlight>
                <a:schemeClr val="lt1"/>
              </a:highlight>
            </a:endParaRPr>
          </a:p>
          <a:p>
            <a:pPr indent="0" lvl="0" marL="0" rtl="0" algn="l">
              <a:lnSpc>
                <a:spcPct val="150000"/>
              </a:lnSpc>
              <a:spcBef>
                <a:spcPts val="1200"/>
              </a:spcBef>
              <a:spcAft>
                <a:spcPts val="1200"/>
              </a:spcAft>
              <a:buNone/>
            </a:pPr>
            <a:r>
              <a:t/>
            </a:r>
            <a:endParaRPr b="1" sz="1500">
              <a:solidFill>
                <a:srgbClr val="434343"/>
              </a:solidFill>
              <a:highlight>
                <a:schemeClr val="lt1"/>
              </a:highlight>
            </a:endParaRPr>
          </a:p>
        </p:txBody>
      </p:sp>
      <p:sp>
        <p:nvSpPr>
          <p:cNvPr id="133" name="Google Shape;133;p26"/>
          <p:cNvSpPr/>
          <p:nvPr/>
        </p:nvSpPr>
        <p:spPr>
          <a:xfrm>
            <a:off x="5792494" y="2413613"/>
            <a:ext cx="447000" cy="294300"/>
          </a:xfrm>
          <a:prstGeom prst="rightArrow">
            <a:avLst>
              <a:gd fmla="val 50000" name="adj1"/>
              <a:gd fmla="val 50000" name="adj2"/>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34" name="Google Shape;134;p26"/>
          <p:cNvPicPr preferRelativeResize="0"/>
          <p:nvPr/>
        </p:nvPicPr>
        <p:blipFill>
          <a:blip r:embed="rId3">
            <a:alphaModFix/>
          </a:blip>
          <a:stretch>
            <a:fillRect/>
          </a:stretch>
        </p:blipFill>
        <p:spPr>
          <a:xfrm>
            <a:off x="6056674" y="3406552"/>
            <a:ext cx="2608008" cy="1736950"/>
          </a:xfrm>
          <a:prstGeom prst="rect">
            <a:avLst/>
          </a:prstGeom>
          <a:noFill/>
          <a:ln>
            <a:noFill/>
          </a:ln>
        </p:spPr>
      </p:pic>
      <p:pic>
        <p:nvPicPr>
          <p:cNvPr id="135" name="Google Shape;135;p26"/>
          <p:cNvPicPr preferRelativeResize="0"/>
          <p:nvPr/>
        </p:nvPicPr>
        <p:blipFill>
          <a:blip r:embed="rId4">
            <a:alphaModFix/>
          </a:blip>
          <a:stretch>
            <a:fillRect/>
          </a:stretch>
        </p:blipFill>
        <p:spPr>
          <a:xfrm>
            <a:off x="4100264" y="3781606"/>
            <a:ext cx="1314900" cy="832225"/>
          </a:xfrm>
          <a:prstGeom prst="rect">
            <a:avLst/>
          </a:prstGeom>
          <a:noFill/>
          <a:ln>
            <a:noFill/>
          </a:ln>
        </p:spPr>
      </p:pic>
      <p:sp>
        <p:nvSpPr>
          <p:cNvPr id="136" name="Google Shape;136;p26"/>
          <p:cNvSpPr/>
          <p:nvPr/>
        </p:nvSpPr>
        <p:spPr>
          <a:xfrm>
            <a:off x="5483044" y="4094663"/>
            <a:ext cx="447000" cy="294300"/>
          </a:xfrm>
          <a:prstGeom prst="rightArrow">
            <a:avLst>
              <a:gd fmla="val 50000" name="adj1"/>
              <a:gd fmla="val 50000" name="adj2"/>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37" name="Google Shape;137;p26"/>
          <p:cNvPicPr preferRelativeResize="0"/>
          <p:nvPr/>
        </p:nvPicPr>
        <p:blipFill>
          <a:blip r:embed="rId5">
            <a:alphaModFix/>
          </a:blip>
          <a:stretch>
            <a:fillRect/>
          </a:stretch>
        </p:blipFill>
        <p:spPr>
          <a:xfrm>
            <a:off x="3334200" y="1619575"/>
            <a:ext cx="2382387" cy="1736950"/>
          </a:xfrm>
          <a:prstGeom prst="rect">
            <a:avLst/>
          </a:prstGeom>
          <a:noFill/>
          <a:ln>
            <a:noFill/>
          </a:ln>
        </p:spPr>
      </p:pic>
      <p:pic>
        <p:nvPicPr>
          <p:cNvPr id="138" name="Google Shape;138;p26"/>
          <p:cNvPicPr preferRelativeResize="0"/>
          <p:nvPr/>
        </p:nvPicPr>
        <p:blipFill>
          <a:blip r:embed="rId6">
            <a:alphaModFix/>
          </a:blip>
          <a:stretch>
            <a:fillRect/>
          </a:stretch>
        </p:blipFill>
        <p:spPr>
          <a:xfrm>
            <a:off x="6315425" y="1860850"/>
            <a:ext cx="2792199" cy="117156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16"/>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Exemple de matrice de confusion pour des sujets atteints du cancer du sein</a:t>
            </a:r>
            <a:endParaRPr/>
          </a:p>
        </p:txBody>
      </p:sp>
      <p:sp>
        <p:nvSpPr>
          <p:cNvPr id="977" name="Google Shape;977;p116"/>
          <p:cNvSpPr txBox="1"/>
          <p:nvPr/>
        </p:nvSpPr>
        <p:spPr>
          <a:xfrm>
            <a:off x="632888" y="1466700"/>
            <a:ext cx="6107700" cy="307800"/>
          </a:xfrm>
          <a:prstGeom prst="rect">
            <a:avLst/>
          </a:prstGeom>
          <a:noFill/>
          <a:ln>
            <a:noFill/>
          </a:ln>
        </p:spPr>
        <p:txBody>
          <a:bodyPr anchorCtr="0" anchor="t" bIns="68575" lIns="68575" spcFirstLastPara="1" rIns="68575" wrap="square" tIns="68575">
            <a:spAutoFit/>
          </a:bodyPr>
          <a:lstStyle/>
          <a:p>
            <a:pPr indent="-234950" lvl="0" marL="342900" rtl="0" algn="l">
              <a:spcBef>
                <a:spcPts val="0"/>
              </a:spcBef>
              <a:spcAft>
                <a:spcPts val="0"/>
              </a:spcAft>
              <a:buSzPts val="1100"/>
              <a:buFont typeface="Century Gothic"/>
              <a:buChar char="●"/>
            </a:pPr>
            <a:r>
              <a:rPr lang="en" sz="1100">
                <a:latin typeface="Century Gothic"/>
                <a:ea typeface="Century Gothic"/>
                <a:cs typeface="Century Gothic"/>
                <a:sym typeface="Century Gothic"/>
              </a:rPr>
              <a:t>Le test a une sensibilité et une spécificité de ~90% </a:t>
            </a:r>
            <a:endParaRPr sz="1100">
              <a:latin typeface="Century Gothic"/>
              <a:ea typeface="Century Gothic"/>
              <a:cs typeface="Century Gothic"/>
              <a:sym typeface="Century Gothic"/>
            </a:endParaRPr>
          </a:p>
        </p:txBody>
      </p:sp>
      <p:pic>
        <p:nvPicPr>
          <p:cNvPr id="978" name="Google Shape;978;p116"/>
          <p:cNvPicPr preferRelativeResize="0"/>
          <p:nvPr/>
        </p:nvPicPr>
        <p:blipFill>
          <a:blip r:embed="rId3">
            <a:alphaModFix/>
          </a:blip>
          <a:stretch>
            <a:fillRect/>
          </a:stretch>
        </p:blipFill>
        <p:spPr>
          <a:xfrm>
            <a:off x="1268325" y="1913150"/>
            <a:ext cx="5143953" cy="3064200"/>
          </a:xfrm>
          <a:prstGeom prst="rect">
            <a:avLst/>
          </a:prstGeom>
          <a:noFill/>
          <a:ln>
            <a:noFill/>
          </a:ln>
        </p:spPr>
      </p:pic>
      <p:sp>
        <p:nvSpPr>
          <p:cNvPr id="979" name="Google Shape;979;p116"/>
          <p:cNvSpPr txBox="1"/>
          <p:nvPr/>
        </p:nvSpPr>
        <p:spPr>
          <a:xfrm>
            <a:off x="2290875" y="2871350"/>
            <a:ext cx="4121400" cy="2124000"/>
          </a:xfrm>
          <a:prstGeom prst="rect">
            <a:avLst/>
          </a:prstGeom>
          <a:solidFill>
            <a:srgbClr val="E6971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Question:</a:t>
            </a:r>
            <a:r>
              <a:rPr lang="en"/>
              <a:t> </a:t>
            </a:r>
            <a:endParaRPr/>
          </a:p>
          <a:p>
            <a:pPr indent="0" lvl="0" marL="0" rtl="0" algn="l">
              <a:spcBef>
                <a:spcPts val="0"/>
              </a:spcBef>
              <a:spcAft>
                <a:spcPts val="0"/>
              </a:spcAft>
              <a:buNone/>
            </a:pPr>
            <a:r>
              <a:rPr lang="en"/>
              <a:t>Je n’ai aucun </a:t>
            </a:r>
            <a:r>
              <a:rPr b="1" lang="en"/>
              <a:t>symptômes</a:t>
            </a:r>
            <a:r>
              <a:rPr lang="en"/>
              <a:t>, si j’obtiens un résultat </a:t>
            </a:r>
            <a:r>
              <a:rPr b="1" lang="en"/>
              <a:t>positif</a:t>
            </a:r>
            <a:r>
              <a:rPr lang="en"/>
              <a:t>, quelle est la probabilité que j’aie un cancer du sein?</a:t>
            </a:r>
            <a:endParaRPr/>
          </a:p>
          <a:p>
            <a:pPr indent="-317500" lvl="0" marL="457200" rtl="0" algn="l">
              <a:spcBef>
                <a:spcPts val="0"/>
              </a:spcBef>
              <a:spcAft>
                <a:spcPts val="0"/>
              </a:spcAft>
              <a:buSzPts val="1400"/>
              <a:buAutoNum type="arabicPeriod"/>
            </a:pPr>
            <a:r>
              <a:rPr lang="en"/>
              <a:t>100%</a:t>
            </a:r>
            <a:endParaRPr/>
          </a:p>
          <a:p>
            <a:pPr indent="-317500" lvl="0" marL="457200" rtl="0" algn="l">
              <a:spcBef>
                <a:spcPts val="0"/>
              </a:spcBef>
              <a:spcAft>
                <a:spcPts val="0"/>
              </a:spcAft>
              <a:buSzPts val="1400"/>
              <a:buAutoNum type="arabicPeriod"/>
            </a:pPr>
            <a:r>
              <a:rPr lang="en"/>
              <a:t>90%</a:t>
            </a:r>
            <a:endParaRPr/>
          </a:p>
          <a:p>
            <a:pPr indent="-317500" lvl="0" marL="457200" rtl="0" algn="l">
              <a:spcBef>
                <a:spcPts val="0"/>
              </a:spcBef>
              <a:spcAft>
                <a:spcPts val="0"/>
              </a:spcAft>
              <a:buSzPts val="1400"/>
              <a:buAutoNum type="arabicPeriod"/>
            </a:pPr>
            <a:r>
              <a:rPr lang="en"/>
              <a:t>50%</a:t>
            </a:r>
            <a:endParaRPr/>
          </a:p>
          <a:p>
            <a:pPr indent="-317500" lvl="0" marL="457200" rtl="0" algn="l">
              <a:spcBef>
                <a:spcPts val="0"/>
              </a:spcBef>
              <a:spcAft>
                <a:spcPts val="0"/>
              </a:spcAft>
              <a:buSzPts val="1400"/>
              <a:buAutoNum type="arabicPeriod"/>
            </a:pPr>
            <a:r>
              <a:rPr lang="en"/>
              <a:t>10%</a:t>
            </a:r>
            <a:endParaRPr/>
          </a:p>
          <a:p>
            <a:pPr indent="-317500" lvl="0" marL="457200" rtl="0" algn="l">
              <a:spcBef>
                <a:spcPts val="0"/>
              </a:spcBef>
              <a:spcAft>
                <a:spcPts val="0"/>
              </a:spcAft>
              <a:buSzPts val="1400"/>
              <a:buAutoNum type="arabicPeriod"/>
            </a:pPr>
            <a:r>
              <a:rPr lang="en"/>
              <a:t>0%</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17"/>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Exemple de matrice de confusion pour des sujets atteints du cancer du sein</a:t>
            </a:r>
            <a:endParaRPr/>
          </a:p>
        </p:txBody>
      </p:sp>
      <p:sp>
        <p:nvSpPr>
          <p:cNvPr id="985" name="Google Shape;985;p117"/>
          <p:cNvSpPr txBox="1"/>
          <p:nvPr/>
        </p:nvSpPr>
        <p:spPr>
          <a:xfrm>
            <a:off x="632888" y="1466700"/>
            <a:ext cx="6107700" cy="307800"/>
          </a:xfrm>
          <a:prstGeom prst="rect">
            <a:avLst/>
          </a:prstGeom>
          <a:noFill/>
          <a:ln>
            <a:noFill/>
          </a:ln>
        </p:spPr>
        <p:txBody>
          <a:bodyPr anchorCtr="0" anchor="t" bIns="68575" lIns="68575" spcFirstLastPara="1" rIns="68575" wrap="square" tIns="68575">
            <a:spAutoFit/>
          </a:bodyPr>
          <a:lstStyle/>
          <a:p>
            <a:pPr indent="-234950" lvl="0" marL="342900" rtl="0" algn="l">
              <a:spcBef>
                <a:spcPts val="0"/>
              </a:spcBef>
              <a:spcAft>
                <a:spcPts val="0"/>
              </a:spcAft>
              <a:buSzPts val="1100"/>
              <a:buFont typeface="Century Gothic"/>
              <a:buChar char="●"/>
            </a:pPr>
            <a:r>
              <a:rPr lang="en" sz="1100">
                <a:latin typeface="Century Gothic"/>
                <a:ea typeface="Century Gothic"/>
                <a:cs typeface="Century Gothic"/>
                <a:sym typeface="Century Gothic"/>
              </a:rPr>
              <a:t>Le test a une sensibilité et une spécificité de ~90% </a:t>
            </a:r>
            <a:endParaRPr sz="1100">
              <a:latin typeface="Century Gothic"/>
              <a:ea typeface="Century Gothic"/>
              <a:cs typeface="Century Gothic"/>
              <a:sym typeface="Century Gothic"/>
            </a:endParaRPr>
          </a:p>
        </p:txBody>
      </p:sp>
      <p:pic>
        <p:nvPicPr>
          <p:cNvPr id="986" name="Google Shape;986;p117"/>
          <p:cNvPicPr preferRelativeResize="0"/>
          <p:nvPr/>
        </p:nvPicPr>
        <p:blipFill>
          <a:blip r:embed="rId3">
            <a:alphaModFix/>
          </a:blip>
          <a:stretch>
            <a:fillRect/>
          </a:stretch>
        </p:blipFill>
        <p:spPr>
          <a:xfrm>
            <a:off x="1268325" y="1913150"/>
            <a:ext cx="5143953" cy="3064200"/>
          </a:xfrm>
          <a:prstGeom prst="rect">
            <a:avLst/>
          </a:prstGeom>
          <a:noFill/>
          <a:ln>
            <a:noFill/>
          </a:ln>
        </p:spPr>
      </p:pic>
      <p:sp>
        <p:nvSpPr>
          <p:cNvPr id="987" name="Google Shape;987;p117"/>
          <p:cNvSpPr txBox="1"/>
          <p:nvPr/>
        </p:nvSpPr>
        <p:spPr>
          <a:xfrm>
            <a:off x="2290875" y="2871350"/>
            <a:ext cx="4918800" cy="2124000"/>
          </a:xfrm>
          <a:prstGeom prst="rect">
            <a:avLst/>
          </a:prstGeom>
          <a:solidFill>
            <a:srgbClr val="E6971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Question:</a:t>
            </a:r>
            <a:r>
              <a:rPr lang="en"/>
              <a:t> </a:t>
            </a:r>
            <a:endParaRPr/>
          </a:p>
          <a:p>
            <a:pPr indent="0" lvl="0" marL="0" rtl="0" algn="l">
              <a:spcBef>
                <a:spcPts val="0"/>
              </a:spcBef>
              <a:spcAft>
                <a:spcPts val="0"/>
              </a:spcAft>
              <a:buNone/>
            </a:pPr>
            <a:r>
              <a:rPr lang="en"/>
              <a:t>Une femme de 50ans avec aucun </a:t>
            </a:r>
            <a:r>
              <a:rPr b="1" lang="en"/>
              <a:t>symptômes</a:t>
            </a:r>
            <a:r>
              <a:rPr lang="en"/>
              <a:t>, participe à un test de routine et obtiens un résultat </a:t>
            </a:r>
            <a:r>
              <a:rPr b="1" lang="en"/>
              <a:t>positif</a:t>
            </a:r>
            <a:r>
              <a:rPr lang="en"/>
              <a:t>, quelle est la probabilité qu’elle ait un cancer du sein?</a:t>
            </a:r>
            <a:endParaRPr/>
          </a:p>
          <a:p>
            <a:pPr indent="-317500" lvl="0" marL="457200" rtl="0" algn="l">
              <a:spcBef>
                <a:spcPts val="0"/>
              </a:spcBef>
              <a:spcAft>
                <a:spcPts val="0"/>
              </a:spcAft>
              <a:buSzPts val="1400"/>
              <a:buAutoNum type="arabicPeriod"/>
            </a:pPr>
            <a:r>
              <a:rPr lang="en"/>
              <a:t>100%</a:t>
            </a:r>
            <a:endParaRPr/>
          </a:p>
          <a:p>
            <a:pPr indent="-317500" lvl="0" marL="457200" rtl="0" algn="l">
              <a:spcBef>
                <a:spcPts val="0"/>
              </a:spcBef>
              <a:spcAft>
                <a:spcPts val="0"/>
              </a:spcAft>
              <a:buSzPts val="1400"/>
              <a:buAutoNum type="arabicPeriod"/>
            </a:pPr>
            <a:r>
              <a:rPr lang="en"/>
              <a:t>90%</a:t>
            </a:r>
            <a:endParaRPr/>
          </a:p>
          <a:p>
            <a:pPr indent="-317500" lvl="0" marL="457200" rtl="0" algn="l">
              <a:spcBef>
                <a:spcPts val="0"/>
              </a:spcBef>
              <a:spcAft>
                <a:spcPts val="0"/>
              </a:spcAft>
              <a:buSzPts val="1400"/>
              <a:buAutoNum type="arabicPeriod"/>
            </a:pPr>
            <a:r>
              <a:rPr lang="en"/>
              <a:t>50%</a:t>
            </a:r>
            <a:endParaRPr/>
          </a:p>
          <a:p>
            <a:pPr indent="-317500" lvl="0" marL="457200" rtl="0" algn="l">
              <a:spcBef>
                <a:spcPts val="0"/>
              </a:spcBef>
              <a:spcAft>
                <a:spcPts val="0"/>
              </a:spcAft>
              <a:buSzPts val="1400"/>
              <a:buAutoNum type="arabicPeriod"/>
            </a:pPr>
            <a:r>
              <a:rPr lang="en"/>
              <a:t>10%</a:t>
            </a:r>
            <a:endParaRPr/>
          </a:p>
          <a:p>
            <a:pPr indent="-317500" lvl="0" marL="457200" rtl="0" algn="l">
              <a:spcBef>
                <a:spcPts val="0"/>
              </a:spcBef>
              <a:spcAft>
                <a:spcPts val="0"/>
              </a:spcAft>
              <a:buSzPts val="1400"/>
              <a:buAutoNum type="arabicPeriod"/>
            </a:pPr>
            <a:r>
              <a:rPr lang="en"/>
              <a:t>0%</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18"/>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Exemple de matrice de confusion pour des sujets atteints du cancer du sein</a:t>
            </a:r>
            <a:endParaRPr/>
          </a:p>
        </p:txBody>
      </p:sp>
      <p:sp>
        <p:nvSpPr>
          <p:cNvPr id="993" name="Google Shape;993;p118"/>
          <p:cNvSpPr txBox="1"/>
          <p:nvPr/>
        </p:nvSpPr>
        <p:spPr>
          <a:xfrm>
            <a:off x="632888" y="1466700"/>
            <a:ext cx="6107700" cy="307800"/>
          </a:xfrm>
          <a:prstGeom prst="rect">
            <a:avLst/>
          </a:prstGeom>
          <a:noFill/>
          <a:ln>
            <a:noFill/>
          </a:ln>
        </p:spPr>
        <p:txBody>
          <a:bodyPr anchorCtr="0" anchor="t" bIns="68575" lIns="68575" spcFirstLastPara="1" rIns="68575" wrap="square" tIns="68575">
            <a:spAutoFit/>
          </a:bodyPr>
          <a:lstStyle/>
          <a:p>
            <a:pPr indent="-234950" lvl="0" marL="342900" rtl="0" algn="l">
              <a:spcBef>
                <a:spcPts val="0"/>
              </a:spcBef>
              <a:spcAft>
                <a:spcPts val="0"/>
              </a:spcAft>
              <a:buSzPts val="1100"/>
              <a:buFont typeface="Century Gothic"/>
              <a:buChar char="●"/>
            </a:pPr>
            <a:r>
              <a:rPr lang="en" sz="1100">
                <a:latin typeface="Century Gothic"/>
                <a:ea typeface="Century Gothic"/>
                <a:cs typeface="Century Gothic"/>
                <a:sym typeface="Century Gothic"/>
              </a:rPr>
              <a:t>Le test a une sensibilité et une spécificité de ~90% </a:t>
            </a:r>
            <a:endParaRPr sz="1100">
              <a:latin typeface="Century Gothic"/>
              <a:ea typeface="Century Gothic"/>
              <a:cs typeface="Century Gothic"/>
              <a:sym typeface="Century Gothic"/>
            </a:endParaRPr>
          </a:p>
        </p:txBody>
      </p:sp>
      <p:pic>
        <p:nvPicPr>
          <p:cNvPr id="994" name="Google Shape;994;p118"/>
          <p:cNvPicPr preferRelativeResize="0"/>
          <p:nvPr/>
        </p:nvPicPr>
        <p:blipFill>
          <a:blip r:embed="rId3">
            <a:alphaModFix/>
          </a:blip>
          <a:stretch>
            <a:fillRect/>
          </a:stretch>
        </p:blipFill>
        <p:spPr>
          <a:xfrm>
            <a:off x="1268325" y="1913150"/>
            <a:ext cx="5143953" cy="3064200"/>
          </a:xfrm>
          <a:prstGeom prst="rect">
            <a:avLst/>
          </a:prstGeom>
          <a:noFill/>
          <a:ln>
            <a:noFill/>
          </a:ln>
        </p:spPr>
      </p:pic>
      <p:sp>
        <p:nvSpPr>
          <p:cNvPr id="995" name="Google Shape;995;p118"/>
          <p:cNvSpPr txBox="1"/>
          <p:nvPr/>
        </p:nvSpPr>
        <p:spPr>
          <a:xfrm>
            <a:off x="2290875" y="2871350"/>
            <a:ext cx="4918800" cy="2124000"/>
          </a:xfrm>
          <a:prstGeom prst="rect">
            <a:avLst/>
          </a:prstGeom>
          <a:solidFill>
            <a:srgbClr val="E6971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Question:</a:t>
            </a:r>
            <a:r>
              <a:rPr lang="en"/>
              <a:t> </a:t>
            </a:r>
            <a:endParaRPr/>
          </a:p>
          <a:p>
            <a:pPr indent="0" lvl="0" marL="0" rtl="0" algn="l">
              <a:spcBef>
                <a:spcPts val="0"/>
              </a:spcBef>
              <a:spcAft>
                <a:spcPts val="0"/>
              </a:spcAft>
              <a:buNone/>
            </a:pPr>
            <a:r>
              <a:rPr lang="en"/>
              <a:t>Une femme de 50ans avec aucun </a:t>
            </a:r>
            <a:r>
              <a:rPr b="1" lang="en"/>
              <a:t>symptômes</a:t>
            </a:r>
            <a:r>
              <a:rPr lang="en"/>
              <a:t>, participe à un test de routine et obtiens un résultat </a:t>
            </a:r>
            <a:r>
              <a:rPr b="1" lang="en"/>
              <a:t>positif</a:t>
            </a:r>
            <a:r>
              <a:rPr lang="en"/>
              <a:t>, quelle est la probabilité qu’elle ait un cancer du sein?</a:t>
            </a:r>
            <a:endParaRPr/>
          </a:p>
          <a:p>
            <a:pPr indent="-317500" lvl="0" marL="457200" rtl="0" algn="l">
              <a:spcBef>
                <a:spcPts val="0"/>
              </a:spcBef>
              <a:spcAft>
                <a:spcPts val="0"/>
              </a:spcAft>
              <a:buSzPts val="1400"/>
              <a:buAutoNum type="arabicPeriod"/>
            </a:pPr>
            <a:r>
              <a:rPr lang="en"/>
              <a:t>100%</a:t>
            </a:r>
            <a:endParaRPr/>
          </a:p>
          <a:p>
            <a:pPr indent="-317500" lvl="0" marL="457200" rtl="0" algn="l">
              <a:spcBef>
                <a:spcPts val="0"/>
              </a:spcBef>
              <a:spcAft>
                <a:spcPts val="0"/>
              </a:spcAft>
              <a:buSzPts val="1400"/>
              <a:buAutoNum type="arabicPeriod"/>
            </a:pPr>
            <a:r>
              <a:rPr lang="en"/>
              <a:t>90%</a:t>
            </a:r>
            <a:endParaRPr/>
          </a:p>
          <a:p>
            <a:pPr indent="-317500" lvl="0" marL="457200" rtl="0" algn="l">
              <a:spcBef>
                <a:spcPts val="0"/>
              </a:spcBef>
              <a:spcAft>
                <a:spcPts val="0"/>
              </a:spcAft>
              <a:buSzPts val="1400"/>
              <a:buAutoNum type="arabicPeriod"/>
            </a:pPr>
            <a:r>
              <a:rPr lang="en"/>
              <a:t>50%</a:t>
            </a:r>
            <a:endParaRPr/>
          </a:p>
          <a:p>
            <a:pPr indent="-317500" lvl="0" marL="457200" rtl="0" algn="l">
              <a:spcBef>
                <a:spcPts val="0"/>
              </a:spcBef>
              <a:spcAft>
                <a:spcPts val="0"/>
              </a:spcAft>
              <a:buSzPts val="1400"/>
              <a:buAutoNum type="arabicPeriod"/>
            </a:pPr>
            <a:r>
              <a:rPr b="1" lang="en"/>
              <a:t>10%</a:t>
            </a:r>
            <a:endParaRPr b="1"/>
          </a:p>
          <a:p>
            <a:pPr indent="-317500" lvl="0" marL="457200" rtl="0" algn="l">
              <a:spcBef>
                <a:spcPts val="0"/>
              </a:spcBef>
              <a:spcAft>
                <a:spcPts val="0"/>
              </a:spcAft>
              <a:buSzPts val="1400"/>
              <a:buAutoNum type="arabicPeriod"/>
            </a:pPr>
            <a:r>
              <a:rPr lang="en"/>
              <a:t>0%</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19"/>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Exemple de matrice de confusion pour des sujets atteints du cancer du sein</a:t>
            </a:r>
            <a:endParaRPr/>
          </a:p>
        </p:txBody>
      </p:sp>
      <p:sp>
        <p:nvSpPr>
          <p:cNvPr id="1001" name="Google Shape;1001;p119"/>
          <p:cNvSpPr txBox="1"/>
          <p:nvPr/>
        </p:nvSpPr>
        <p:spPr>
          <a:xfrm>
            <a:off x="632888" y="1466700"/>
            <a:ext cx="6107700" cy="307800"/>
          </a:xfrm>
          <a:prstGeom prst="rect">
            <a:avLst/>
          </a:prstGeom>
          <a:noFill/>
          <a:ln>
            <a:noFill/>
          </a:ln>
        </p:spPr>
        <p:txBody>
          <a:bodyPr anchorCtr="0" anchor="t" bIns="68575" lIns="68575" spcFirstLastPara="1" rIns="68575" wrap="square" tIns="68575">
            <a:spAutoFit/>
          </a:bodyPr>
          <a:lstStyle/>
          <a:p>
            <a:pPr indent="-234950" lvl="0" marL="342900" rtl="0" algn="l">
              <a:spcBef>
                <a:spcPts val="0"/>
              </a:spcBef>
              <a:spcAft>
                <a:spcPts val="0"/>
              </a:spcAft>
              <a:buSzPts val="1100"/>
              <a:buFont typeface="Century Gothic"/>
              <a:buChar char="●"/>
            </a:pPr>
            <a:r>
              <a:rPr lang="en" sz="1100">
                <a:latin typeface="Century Gothic"/>
                <a:ea typeface="Century Gothic"/>
                <a:cs typeface="Century Gothic"/>
                <a:sym typeface="Century Gothic"/>
              </a:rPr>
              <a:t>Le test a une sensibilité et une spécificité de ~90% </a:t>
            </a:r>
            <a:endParaRPr sz="1100">
              <a:latin typeface="Century Gothic"/>
              <a:ea typeface="Century Gothic"/>
              <a:cs typeface="Century Gothic"/>
              <a:sym typeface="Century Gothic"/>
            </a:endParaRPr>
          </a:p>
        </p:txBody>
      </p:sp>
      <p:pic>
        <p:nvPicPr>
          <p:cNvPr id="1002" name="Google Shape;1002;p119"/>
          <p:cNvPicPr preferRelativeResize="0"/>
          <p:nvPr/>
        </p:nvPicPr>
        <p:blipFill>
          <a:blip r:embed="rId3">
            <a:alphaModFix/>
          </a:blip>
          <a:stretch>
            <a:fillRect/>
          </a:stretch>
        </p:blipFill>
        <p:spPr>
          <a:xfrm>
            <a:off x="1268325" y="1913150"/>
            <a:ext cx="5143953" cy="3064200"/>
          </a:xfrm>
          <a:prstGeom prst="rect">
            <a:avLst/>
          </a:prstGeom>
          <a:noFill/>
          <a:ln>
            <a:noFill/>
          </a:ln>
        </p:spPr>
      </p:pic>
      <p:pic>
        <p:nvPicPr>
          <p:cNvPr id="1003" name="Google Shape;1003;p119"/>
          <p:cNvPicPr preferRelativeResize="0"/>
          <p:nvPr/>
        </p:nvPicPr>
        <p:blipFill>
          <a:blip r:embed="rId4">
            <a:alphaModFix/>
          </a:blip>
          <a:stretch>
            <a:fillRect/>
          </a:stretch>
        </p:blipFill>
        <p:spPr>
          <a:xfrm>
            <a:off x="632900" y="202652"/>
            <a:ext cx="7615051" cy="15092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640" strike="sngStrike"/>
              <a:t>Un test détermine si tu est positif ou non</a:t>
            </a:r>
            <a:endParaRPr sz="2640" strike="sngStrike"/>
          </a:p>
          <a:p>
            <a:pPr indent="0" lvl="0" marL="0" rtl="0" algn="ctr">
              <a:spcBef>
                <a:spcPts val="0"/>
              </a:spcBef>
              <a:spcAft>
                <a:spcPts val="0"/>
              </a:spcAft>
              <a:buSzPts val="990"/>
              <a:buNone/>
            </a:pPr>
            <a:r>
              <a:rPr lang="en" sz="2640"/>
              <a:t>Un test détermine </a:t>
            </a:r>
            <a:r>
              <a:rPr b="1" lang="en" sz="2640">
                <a:latin typeface="Montserrat"/>
                <a:ea typeface="Montserrat"/>
                <a:cs typeface="Montserrat"/>
                <a:sym typeface="Montserrat"/>
              </a:rPr>
              <a:t>la probabilité</a:t>
            </a:r>
            <a:r>
              <a:rPr lang="en" sz="2640"/>
              <a:t> d’être positif </a:t>
            </a:r>
            <a:endParaRPr sz="2640"/>
          </a:p>
          <a:p>
            <a:pPr indent="0" lvl="0" marL="0" rtl="0" algn="ctr">
              <a:spcBef>
                <a:spcPts val="0"/>
              </a:spcBef>
              <a:spcAft>
                <a:spcPts val="0"/>
              </a:spcAft>
              <a:buSzPts val="990"/>
              <a:buNone/>
            </a:pPr>
            <a:r>
              <a:t/>
            </a:r>
            <a:endParaRPr sz="264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640" strike="sngStrike"/>
              <a:t>Un test détermine si tu est positif ou non</a:t>
            </a:r>
            <a:endParaRPr sz="2640" strike="sngStrike"/>
          </a:p>
          <a:p>
            <a:pPr indent="0" lvl="0" marL="0" rtl="0" algn="ctr">
              <a:spcBef>
                <a:spcPts val="0"/>
              </a:spcBef>
              <a:spcAft>
                <a:spcPts val="0"/>
              </a:spcAft>
              <a:buSzPts val="990"/>
              <a:buNone/>
            </a:pPr>
            <a:r>
              <a:rPr lang="en" sz="2640" strike="sngStrike"/>
              <a:t>Un test détermine </a:t>
            </a:r>
            <a:r>
              <a:rPr b="1" lang="en" sz="2640" strike="sngStrike">
                <a:latin typeface="Montserrat"/>
                <a:ea typeface="Montserrat"/>
                <a:cs typeface="Montserrat"/>
                <a:sym typeface="Montserrat"/>
              </a:rPr>
              <a:t>la probabilité</a:t>
            </a:r>
            <a:r>
              <a:rPr lang="en" sz="2640" strike="sngStrike"/>
              <a:t> d’être positif </a:t>
            </a:r>
            <a:endParaRPr sz="2640" strike="sngStrike"/>
          </a:p>
          <a:p>
            <a:pPr indent="0" lvl="0" marL="0" rtl="0" algn="ctr">
              <a:spcBef>
                <a:spcPts val="0"/>
              </a:spcBef>
              <a:spcAft>
                <a:spcPts val="0"/>
              </a:spcAft>
              <a:buSzPts val="990"/>
              <a:buNone/>
            </a:pPr>
            <a:r>
              <a:rPr lang="en" sz="2640"/>
              <a:t>Un test </a:t>
            </a:r>
            <a:r>
              <a:rPr b="1" lang="en" sz="2640">
                <a:solidFill>
                  <a:srgbClr val="E69717"/>
                </a:solidFill>
                <a:latin typeface="Montserrat"/>
                <a:ea typeface="Montserrat"/>
                <a:cs typeface="Montserrat"/>
                <a:sym typeface="Montserrat"/>
              </a:rPr>
              <a:t>met à jour</a:t>
            </a:r>
            <a:r>
              <a:rPr lang="en" sz="2640"/>
              <a:t> la probabilité d’être positif </a:t>
            </a:r>
            <a:endParaRPr sz="264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2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Plus de détails sur cet exemple et sur les tests statistiques dans les prochains cours.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Complexité et réseaux de neurones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Ajouter des couches à un réseau de neurones n’est pas toujours la solution</a:t>
            </a:r>
            <a:endParaRPr/>
          </a:p>
        </p:txBody>
      </p:sp>
      <p:sp>
        <p:nvSpPr>
          <p:cNvPr id="149" name="Google Shape;149;p28"/>
          <p:cNvSpPr txBox="1"/>
          <p:nvPr/>
        </p:nvSpPr>
        <p:spPr>
          <a:xfrm>
            <a:off x="499163" y="1519181"/>
            <a:ext cx="5577600" cy="2508900"/>
          </a:xfrm>
          <a:prstGeom prst="rect">
            <a:avLst/>
          </a:prstGeom>
          <a:noFill/>
          <a:ln>
            <a:noFill/>
          </a:ln>
        </p:spPr>
        <p:txBody>
          <a:bodyPr anchorCtr="0" anchor="t" bIns="68575" lIns="68575" spcFirstLastPara="1" rIns="68575" wrap="square" tIns="68575">
            <a:spAutoFit/>
          </a:bodyPr>
          <a:lstStyle/>
          <a:p>
            <a:pPr indent="-254000" lvl="0" marL="342900" rtl="0" algn="l">
              <a:spcBef>
                <a:spcPts val="0"/>
              </a:spcBef>
              <a:spcAft>
                <a:spcPts val="0"/>
              </a:spcAft>
              <a:buSzPts val="1400"/>
              <a:buFont typeface="Century Gothic"/>
              <a:buChar char="●"/>
            </a:pPr>
            <a:r>
              <a:rPr lang="en" sz="1400">
                <a:solidFill>
                  <a:schemeClr val="dk1"/>
                </a:solidFill>
                <a:latin typeface="Century Gothic"/>
                <a:ea typeface="Century Gothic"/>
                <a:cs typeface="Century Gothic"/>
                <a:sym typeface="Century Gothic"/>
              </a:rPr>
              <a:t>Ça </a:t>
            </a:r>
            <a:r>
              <a:rPr lang="en" sz="1400">
                <a:latin typeface="Century Gothic"/>
                <a:ea typeface="Century Gothic"/>
                <a:cs typeface="Century Gothic"/>
                <a:sym typeface="Century Gothic"/>
              </a:rPr>
              <a:t>améliore les performances d’un réseau de neurones jusqu’à un certain point. </a:t>
            </a:r>
            <a:endParaRPr sz="1400">
              <a:latin typeface="Century Gothic"/>
              <a:ea typeface="Century Gothic"/>
              <a:cs typeface="Century Gothic"/>
              <a:sym typeface="Century Gothic"/>
            </a:endParaRPr>
          </a:p>
          <a:p>
            <a:pPr indent="0" lvl="0" marL="342900" rtl="0" algn="l">
              <a:spcBef>
                <a:spcPts val="0"/>
              </a:spcBef>
              <a:spcAft>
                <a:spcPts val="0"/>
              </a:spcAft>
              <a:buNone/>
            </a:pPr>
            <a:r>
              <a:t/>
            </a:r>
            <a:endParaRPr sz="1400">
              <a:latin typeface="Century Gothic"/>
              <a:ea typeface="Century Gothic"/>
              <a:cs typeface="Century Gothic"/>
              <a:sym typeface="Century Gothic"/>
            </a:endParaRPr>
          </a:p>
          <a:p>
            <a:pPr indent="-254000" lvl="0" marL="342900" rtl="0" algn="l">
              <a:spcBef>
                <a:spcPts val="0"/>
              </a:spcBef>
              <a:spcAft>
                <a:spcPts val="0"/>
              </a:spcAft>
              <a:buSzPts val="1400"/>
              <a:buFont typeface="Century Gothic"/>
              <a:buChar char="●"/>
            </a:pPr>
            <a:r>
              <a:rPr lang="en" sz="1400">
                <a:latin typeface="Century Gothic"/>
                <a:ea typeface="Century Gothic"/>
                <a:cs typeface="Century Gothic"/>
                <a:sym typeface="Century Gothic"/>
              </a:rPr>
              <a:t>Les performances peuvent chuter si on en ajoute trop (problème de la rétropropagation du gradient).</a:t>
            </a:r>
            <a:endParaRPr sz="1400">
              <a:latin typeface="Century Gothic"/>
              <a:ea typeface="Century Gothic"/>
              <a:cs typeface="Century Gothic"/>
              <a:sym typeface="Century Gothic"/>
            </a:endParaRPr>
          </a:p>
          <a:p>
            <a:pPr indent="0" lvl="0" marL="342900" rtl="0" algn="l">
              <a:spcBef>
                <a:spcPts val="0"/>
              </a:spcBef>
              <a:spcAft>
                <a:spcPts val="0"/>
              </a:spcAft>
              <a:buNone/>
            </a:pPr>
            <a:r>
              <a:t/>
            </a:r>
            <a:endParaRPr sz="1400">
              <a:latin typeface="Century Gothic"/>
              <a:ea typeface="Century Gothic"/>
              <a:cs typeface="Century Gothic"/>
              <a:sym typeface="Century Gothic"/>
            </a:endParaRPr>
          </a:p>
          <a:p>
            <a:pPr indent="-254000" lvl="0" marL="342900" rtl="0" algn="l">
              <a:spcBef>
                <a:spcPts val="0"/>
              </a:spcBef>
              <a:spcAft>
                <a:spcPts val="0"/>
              </a:spcAft>
              <a:buSzPts val="1400"/>
              <a:buFont typeface="Century Gothic"/>
              <a:buChar char="●"/>
            </a:pPr>
            <a:r>
              <a:rPr lang="en" sz="1400">
                <a:latin typeface="Century Gothic"/>
                <a:ea typeface="Century Gothic"/>
                <a:cs typeface="Century Gothic"/>
                <a:sym typeface="Century Gothic"/>
              </a:rPr>
              <a:t>C’est particulièrement vrai avec l’architecture classique des RN convolutionnels.</a:t>
            </a:r>
            <a:endParaRPr sz="1400">
              <a:latin typeface="Century Gothic"/>
              <a:ea typeface="Century Gothic"/>
              <a:cs typeface="Century Gothic"/>
              <a:sym typeface="Century Gothic"/>
            </a:endParaRPr>
          </a:p>
          <a:p>
            <a:pPr indent="0" lvl="0" marL="342900" rtl="0" algn="l">
              <a:spcBef>
                <a:spcPts val="0"/>
              </a:spcBef>
              <a:spcAft>
                <a:spcPts val="0"/>
              </a:spcAft>
              <a:buNone/>
            </a:pPr>
            <a:r>
              <a:t/>
            </a:r>
            <a:endParaRPr sz="1400">
              <a:latin typeface="Century Gothic"/>
              <a:ea typeface="Century Gothic"/>
              <a:cs typeface="Century Gothic"/>
              <a:sym typeface="Century Gothic"/>
            </a:endParaRPr>
          </a:p>
          <a:p>
            <a:pPr indent="-254000" lvl="0" marL="342900" rtl="0" algn="l">
              <a:spcBef>
                <a:spcPts val="0"/>
              </a:spcBef>
              <a:spcAft>
                <a:spcPts val="0"/>
              </a:spcAft>
              <a:buSzPts val="1400"/>
              <a:buFont typeface="Century Gothic"/>
              <a:buChar char="●"/>
            </a:pPr>
            <a:r>
              <a:rPr lang="en" sz="1400">
                <a:latin typeface="Century Gothic"/>
                <a:ea typeface="Century Gothic"/>
                <a:cs typeface="Century Gothic"/>
                <a:sym typeface="Century Gothic"/>
              </a:rPr>
              <a:t>L’erreur de classification finit par augmenter avec le nombre de couches…</a:t>
            </a:r>
            <a:endParaRPr sz="1400">
              <a:latin typeface="Century Gothic"/>
              <a:ea typeface="Century Gothic"/>
              <a:cs typeface="Century Gothic"/>
              <a:sym typeface="Century Gothic"/>
            </a:endParaRPr>
          </a:p>
        </p:txBody>
      </p:sp>
      <p:sp>
        <p:nvSpPr>
          <p:cNvPr id="150" name="Google Shape;150;p28"/>
          <p:cNvSpPr/>
          <p:nvPr/>
        </p:nvSpPr>
        <p:spPr>
          <a:xfrm>
            <a:off x="1774556" y="4004119"/>
            <a:ext cx="5246100" cy="759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1" name="Google Shape;151;p28"/>
          <p:cNvPicPr preferRelativeResize="0"/>
          <p:nvPr/>
        </p:nvPicPr>
        <p:blipFill>
          <a:blip r:embed="rId3">
            <a:alphaModFix/>
          </a:blip>
          <a:stretch>
            <a:fillRect/>
          </a:stretch>
        </p:blipFill>
        <p:spPr>
          <a:xfrm>
            <a:off x="1714500" y="3953906"/>
            <a:ext cx="5980177" cy="685800"/>
          </a:xfrm>
          <a:prstGeom prst="rect">
            <a:avLst/>
          </a:prstGeom>
          <a:noFill/>
          <a:ln>
            <a:noFill/>
          </a:ln>
        </p:spPr>
      </p:pic>
      <p:sp>
        <p:nvSpPr>
          <p:cNvPr id="152" name="Google Shape;152;p28"/>
          <p:cNvSpPr txBox="1"/>
          <p:nvPr/>
        </p:nvSpPr>
        <p:spPr>
          <a:xfrm>
            <a:off x="3065119" y="4666050"/>
            <a:ext cx="36462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Architecture classique d’un RN convolutionnel</a:t>
            </a:r>
            <a:endParaRPr sz="1100">
              <a:latin typeface="Century Gothic"/>
              <a:ea typeface="Century Gothic"/>
              <a:cs typeface="Century Gothic"/>
              <a:sym typeface="Century Gothic"/>
            </a:endParaRPr>
          </a:p>
        </p:txBody>
      </p:sp>
      <p:pic>
        <p:nvPicPr>
          <p:cNvPr id="153" name="Google Shape;153;p28"/>
          <p:cNvPicPr preferRelativeResize="0"/>
          <p:nvPr/>
        </p:nvPicPr>
        <p:blipFill>
          <a:blip r:embed="rId4">
            <a:alphaModFix/>
          </a:blip>
          <a:stretch>
            <a:fillRect/>
          </a:stretch>
        </p:blipFill>
        <p:spPr>
          <a:xfrm>
            <a:off x="6316444" y="1925747"/>
            <a:ext cx="2486027" cy="1714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Changer la structure du réseau de neurones est souvent plus efficace</a:t>
            </a:r>
            <a:endParaRPr/>
          </a:p>
        </p:txBody>
      </p:sp>
      <p:sp>
        <p:nvSpPr>
          <p:cNvPr id="159" name="Google Shape;159;p29"/>
          <p:cNvSpPr txBox="1"/>
          <p:nvPr/>
        </p:nvSpPr>
        <p:spPr>
          <a:xfrm>
            <a:off x="499163" y="1747781"/>
            <a:ext cx="5577600" cy="1647000"/>
          </a:xfrm>
          <a:prstGeom prst="rect">
            <a:avLst/>
          </a:prstGeom>
          <a:noFill/>
          <a:ln>
            <a:noFill/>
          </a:ln>
        </p:spPr>
        <p:txBody>
          <a:bodyPr anchorCtr="0" anchor="t" bIns="68575" lIns="68575" spcFirstLastPara="1" rIns="68575" wrap="square" tIns="68575">
            <a:spAutoFit/>
          </a:bodyPr>
          <a:lstStyle/>
          <a:p>
            <a:pPr indent="-254000" lvl="0" marL="342900" rtl="0" algn="l">
              <a:spcBef>
                <a:spcPts val="0"/>
              </a:spcBef>
              <a:spcAft>
                <a:spcPts val="0"/>
              </a:spcAft>
              <a:buSzPts val="1400"/>
              <a:buFont typeface="Century Gothic"/>
              <a:buChar char="●"/>
            </a:pPr>
            <a:r>
              <a:rPr lang="en" sz="1400">
                <a:solidFill>
                  <a:schemeClr val="dk1"/>
                </a:solidFill>
                <a:latin typeface="Century Gothic"/>
                <a:ea typeface="Century Gothic"/>
                <a:cs typeface="Century Gothic"/>
                <a:sym typeface="Century Gothic"/>
              </a:rPr>
              <a:t>Le réseau ResNet </a:t>
            </a:r>
            <a:r>
              <a:rPr lang="en" sz="1400">
                <a:latin typeface="Century Gothic"/>
                <a:ea typeface="Century Gothic"/>
                <a:cs typeface="Century Gothic"/>
                <a:sym typeface="Century Gothic"/>
              </a:rPr>
              <a:t> surpasse les performances des RN convolutionnels classiques.</a:t>
            </a:r>
            <a:endParaRPr sz="1400">
              <a:latin typeface="Century Gothic"/>
              <a:ea typeface="Century Gothic"/>
              <a:cs typeface="Century Gothic"/>
              <a:sym typeface="Century Gothic"/>
            </a:endParaRPr>
          </a:p>
          <a:p>
            <a:pPr indent="0" lvl="0" marL="342900" rtl="0" algn="l">
              <a:spcBef>
                <a:spcPts val="0"/>
              </a:spcBef>
              <a:spcAft>
                <a:spcPts val="0"/>
              </a:spcAft>
              <a:buNone/>
            </a:pPr>
            <a:r>
              <a:t/>
            </a:r>
            <a:endParaRPr sz="1400">
              <a:latin typeface="Century Gothic"/>
              <a:ea typeface="Century Gothic"/>
              <a:cs typeface="Century Gothic"/>
              <a:sym typeface="Century Gothic"/>
            </a:endParaRPr>
          </a:p>
          <a:p>
            <a:pPr indent="-254000" lvl="0" marL="342900" rtl="0" algn="l">
              <a:spcBef>
                <a:spcPts val="0"/>
              </a:spcBef>
              <a:spcAft>
                <a:spcPts val="0"/>
              </a:spcAft>
              <a:buSzPts val="1400"/>
              <a:buFont typeface="Century Gothic"/>
              <a:buChar char="●"/>
            </a:pPr>
            <a:r>
              <a:rPr lang="en" sz="1400">
                <a:solidFill>
                  <a:schemeClr val="dk1"/>
                </a:solidFill>
                <a:latin typeface="Century Gothic"/>
                <a:ea typeface="Century Gothic"/>
                <a:cs typeface="Century Gothic"/>
                <a:sym typeface="Century Gothic"/>
              </a:rPr>
              <a:t>La structure de ResNet lui permet d’améliorer ses performances en ajoutant des couches.</a:t>
            </a:r>
            <a:endParaRPr sz="1400">
              <a:solidFill>
                <a:schemeClr val="dk1"/>
              </a:solidFill>
              <a:latin typeface="Century Gothic"/>
              <a:ea typeface="Century Gothic"/>
              <a:cs typeface="Century Gothic"/>
              <a:sym typeface="Century Gothic"/>
            </a:endParaRPr>
          </a:p>
          <a:p>
            <a:pPr indent="0" lvl="0" marL="34290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254000" lvl="0" marL="342900" rtl="0" algn="l">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Famille de modèles Resnet (18, 34 , 50, 101, 152 couches)</a:t>
            </a:r>
            <a:endParaRPr sz="1400">
              <a:solidFill>
                <a:schemeClr val="dk1"/>
              </a:solidFill>
              <a:latin typeface="Century Gothic"/>
              <a:ea typeface="Century Gothic"/>
              <a:cs typeface="Century Gothic"/>
              <a:sym typeface="Century Gothic"/>
            </a:endParaRPr>
          </a:p>
        </p:txBody>
      </p:sp>
      <p:sp>
        <p:nvSpPr>
          <p:cNvPr id="160" name="Google Shape;160;p29"/>
          <p:cNvSpPr/>
          <p:nvPr/>
        </p:nvSpPr>
        <p:spPr>
          <a:xfrm>
            <a:off x="1774556" y="4004119"/>
            <a:ext cx="5246100" cy="759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 name="Google Shape;161;p29"/>
          <p:cNvSpPr txBox="1"/>
          <p:nvPr/>
        </p:nvSpPr>
        <p:spPr>
          <a:xfrm>
            <a:off x="2779369" y="4666050"/>
            <a:ext cx="36462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Architecture d’un réseau ResNet</a:t>
            </a:r>
            <a:endParaRPr sz="1100">
              <a:latin typeface="Century Gothic"/>
              <a:ea typeface="Century Gothic"/>
              <a:cs typeface="Century Gothic"/>
              <a:sym typeface="Century Gothic"/>
            </a:endParaRPr>
          </a:p>
        </p:txBody>
      </p:sp>
      <p:pic>
        <p:nvPicPr>
          <p:cNvPr id="162" name="Google Shape;162;p29"/>
          <p:cNvPicPr preferRelativeResize="0"/>
          <p:nvPr/>
        </p:nvPicPr>
        <p:blipFill>
          <a:blip r:embed="rId3">
            <a:alphaModFix/>
          </a:blip>
          <a:stretch>
            <a:fillRect/>
          </a:stretch>
        </p:blipFill>
        <p:spPr>
          <a:xfrm>
            <a:off x="1485900" y="3671316"/>
            <a:ext cx="5980177" cy="955453"/>
          </a:xfrm>
          <a:prstGeom prst="rect">
            <a:avLst/>
          </a:prstGeom>
          <a:noFill/>
          <a:ln>
            <a:noFill/>
          </a:ln>
        </p:spPr>
      </p:pic>
      <p:pic>
        <p:nvPicPr>
          <p:cNvPr id="163" name="Google Shape;163;p29"/>
          <p:cNvPicPr preferRelativeResize="0"/>
          <p:nvPr/>
        </p:nvPicPr>
        <p:blipFill>
          <a:blip r:embed="rId4">
            <a:alphaModFix/>
          </a:blip>
          <a:stretch>
            <a:fillRect/>
          </a:stretch>
        </p:blipFill>
        <p:spPr>
          <a:xfrm>
            <a:off x="6316218" y="1641348"/>
            <a:ext cx="2571750" cy="1714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Changer de famille de modèles est encore plus efficace</a:t>
            </a:r>
            <a:endParaRPr/>
          </a:p>
        </p:txBody>
      </p:sp>
      <p:pic>
        <p:nvPicPr>
          <p:cNvPr id="169" name="Google Shape;169;p30"/>
          <p:cNvPicPr preferRelativeResize="0"/>
          <p:nvPr/>
        </p:nvPicPr>
        <p:blipFill>
          <a:blip r:embed="rId3">
            <a:alphaModFix/>
          </a:blip>
          <a:stretch>
            <a:fillRect/>
          </a:stretch>
        </p:blipFill>
        <p:spPr>
          <a:xfrm>
            <a:off x="5767087" y="1633181"/>
            <a:ext cx="3048380" cy="2400302"/>
          </a:xfrm>
          <a:prstGeom prst="rect">
            <a:avLst/>
          </a:prstGeom>
          <a:noFill/>
          <a:ln>
            <a:noFill/>
          </a:ln>
        </p:spPr>
      </p:pic>
      <p:sp>
        <p:nvSpPr>
          <p:cNvPr id="170" name="Google Shape;170;p30"/>
          <p:cNvSpPr txBox="1"/>
          <p:nvPr/>
        </p:nvSpPr>
        <p:spPr>
          <a:xfrm>
            <a:off x="499163" y="1862081"/>
            <a:ext cx="4763700" cy="2662800"/>
          </a:xfrm>
          <a:prstGeom prst="rect">
            <a:avLst/>
          </a:prstGeom>
          <a:noFill/>
          <a:ln>
            <a:noFill/>
          </a:ln>
        </p:spPr>
        <p:txBody>
          <a:bodyPr anchorCtr="0" anchor="t" bIns="68575" lIns="68575" spcFirstLastPara="1" rIns="68575" wrap="square" tIns="68575">
            <a:spAutoFit/>
          </a:bodyPr>
          <a:lstStyle/>
          <a:p>
            <a:pPr indent="-260350" lvl="0" marL="342900" rtl="0" algn="l">
              <a:spcBef>
                <a:spcPts val="0"/>
              </a:spcBef>
              <a:spcAft>
                <a:spcPts val="0"/>
              </a:spcAft>
              <a:buSzPts val="1500"/>
              <a:buFont typeface="Century Gothic"/>
              <a:buChar char="●"/>
            </a:pPr>
            <a:r>
              <a:rPr lang="en" sz="1500">
                <a:latin typeface="Century Gothic"/>
                <a:ea typeface="Century Gothic"/>
                <a:cs typeface="Century Gothic"/>
                <a:sym typeface="Century Gothic"/>
              </a:rPr>
              <a:t>Les performances finissent par plafonner pour une famille de structure donnée. </a:t>
            </a:r>
            <a:endParaRPr sz="1500">
              <a:latin typeface="Century Gothic"/>
              <a:ea typeface="Century Gothic"/>
              <a:cs typeface="Century Gothic"/>
              <a:sym typeface="Century Gothic"/>
            </a:endParaRPr>
          </a:p>
          <a:p>
            <a:pPr indent="0" lvl="0" marL="342900" rtl="0" algn="l">
              <a:spcBef>
                <a:spcPts val="0"/>
              </a:spcBef>
              <a:spcAft>
                <a:spcPts val="0"/>
              </a:spcAft>
              <a:buNone/>
            </a:pPr>
            <a:r>
              <a:t/>
            </a:r>
            <a:endParaRPr sz="1500">
              <a:latin typeface="Century Gothic"/>
              <a:ea typeface="Century Gothic"/>
              <a:cs typeface="Century Gothic"/>
              <a:sym typeface="Century Gothic"/>
            </a:endParaRPr>
          </a:p>
          <a:p>
            <a:pPr indent="-260350" lvl="0" marL="342900" rtl="0" algn="l">
              <a:spcBef>
                <a:spcPts val="0"/>
              </a:spcBef>
              <a:spcAft>
                <a:spcPts val="0"/>
              </a:spcAft>
              <a:buSzPts val="1500"/>
              <a:buFont typeface="Century Gothic"/>
              <a:buChar char="●"/>
            </a:pPr>
            <a:r>
              <a:rPr lang="en" sz="1500">
                <a:latin typeface="Century Gothic"/>
                <a:ea typeface="Century Gothic"/>
                <a:cs typeface="Century Gothic"/>
                <a:sym typeface="Century Gothic"/>
              </a:rPr>
              <a:t>Il faut tester des structures différentes de RN</a:t>
            </a:r>
            <a:endParaRPr sz="1500">
              <a:latin typeface="Century Gothic"/>
              <a:ea typeface="Century Gothic"/>
              <a:cs typeface="Century Gothic"/>
              <a:sym typeface="Century Gothic"/>
            </a:endParaRPr>
          </a:p>
          <a:p>
            <a:pPr indent="0" lvl="0" marL="342900" rtl="0" algn="l">
              <a:spcBef>
                <a:spcPts val="0"/>
              </a:spcBef>
              <a:spcAft>
                <a:spcPts val="0"/>
              </a:spcAft>
              <a:buNone/>
            </a:pPr>
            <a:r>
              <a:t/>
            </a:r>
            <a:endParaRPr sz="1500">
              <a:latin typeface="Century Gothic"/>
              <a:ea typeface="Century Gothic"/>
              <a:cs typeface="Century Gothic"/>
              <a:sym typeface="Century Gothic"/>
            </a:endParaRPr>
          </a:p>
          <a:p>
            <a:pPr indent="-260350" lvl="0" marL="342900" rtl="0" algn="l">
              <a:spcBef>
                <a:spcPts val="0"/>
              </a:spcBef>
              <a:spcAft>
                <a:spcPts val="0"/>
              </a:spcAft>
              <a:buSzPts val="1500"/>
              <a:buFont typeface="Century Gothic"/>
              <a:buChar char="●"/>
            </a:pPr>
            <a:r>
              <a:rPr lang="en" sz="1500">
                <a:latin typeface="Century Gothic"/>
                <a:ea typeface="Century Gothic"/>
                <a:cs typeface="Century Gothic"/>
                <a:sym typeface="Century Gothic"/>
              </a:rPr>
              <a:t>Trop peaufiner un modèle préféré diminue les </a:t>
            </a:r>
            <a:r>
              <a:rPr i="1" lang="en" sz="1500">
                <a:latin typeface="Century Gothic"/>
                <a:ea typeface="Century Gothic"/>
                <a:cs typeface="Century Gothic"/>
                <a:sym typeface="Century Gothic"/>
              </a:rPr>
              <a:t>retours sur investissement</a:t>
            </a:r>
            <a:r>
              <a:rPr lang="en" sz="1500">
                <a:latin typeface="Century Gothic"/>
                <a:ea typeface="Century Gothic"/>
                <a:cs typeface="Century Gothic"/>
                <a:sym typeface="Century Gothic"/>
              </a:rPr>
              <a:t>.</a:t>
            </a:r>
            <a:endParaRPr sz="1500">
              <a:latin typeface="Century Gothic"/>
              <a:ea typeface="Century Gothic"/>
              <a:cs typeface="Century Gothic"/>
              <a:sym typeface="Century Gothic"/>
            </a:endParaRPr>
          </a:p>
          <a:p>
            <a:pPr indent="0" lvl="0" marL="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260350" lvl="0" marL="342900" rtl="0" algn="l">
              <a:spcBef>
                <a:spcPts val="0"/>
              </a:spcBef>
              <a:spcAft>
                <a:spcPts val="0"/>
              </a:spcAft>
              <a:buSzPts val="1500"/>
              <a:buFont typeface="Century Gothic"/>
              <a:buChar char="●"/>
            </a:pPr>
            <a:r>
              <a:rPr lang="en" sz="1500">
                <a:latin typeface="Century Gothic"/>
                <a:ea typeface="Century Gothic"/>
                <a:cs typeface="Century Gothic"/>
                <a:sym typeface="Century Gothic"/>
              </a:rPr>
              <a:t>Il est important d’être au courant de la littérature et des ressources disponibles.</a:t>
            </a:r>
            <a:r>
              <a:rPr lang="en" sz="1500">
                <a:solidFill>
                  <a:schemeClr val="dk1"/>
                </a:solidFill>
                <a:latin typeface="Century Gothic"/>
                <a:ea typeface="Century Gothic"/>
                <a:cs typeface="Century Gothic"/>
                <a:sym typeface="Century Gothic"/>
              </a:rPr>
              <a:t>      </a:t>
            </a:r>
            <a:endParaRPr sz="1500">
              <a:latin typeface="Century Gothic"/>
              <a:ea typeface="Century Gothic"/>
              <a:cs typeface="Century Gothic"/>
              <a:sym typeface="Century Gothic"/>
            </a:endParaRPr>
          </a:p>
          <a:p>
            <a:pPr indent="0" lvl="0" marL="685800" rtl="0" algn="l">
              <a:spcBef>
                <a:spcPts val="0"/>
              </a:spcBef>
              <a:spcAft>
                <a:spcPts val="0"/>
              </a:spcAft>
              <a:buNone/>
            </a:pPr>
            <a:r>
              <a:t/>
            </a:r>
            <a:endParaRPr sz="1400">
              <a:latin typeface="Century Gothic"/>
              <a:ea typeface="Century Gothic"/>
              <a:cs typeface="Century Gothic"/>
              <a:sym typeface="Century Gothic"/>
            </a:endParaRPr>
          </a:p>
        </p:txBody>
      </p:sp>
      <p:pic>
        <p:nvPicPr>
          <p:cNvPr id="171" name="Google Shape;171;p30"/>
          <p:cNvPicPr preferRelativeResize="0"/>
          <p:nvPr/>
        </p:nvPicPr>
        <p:blipFill>
          <a:blip r:embed="rId4">
            <a:alphaModFix/>
          </a:blip>
          <a:stretch>
            <a:fillRect/>
          </a:stretch>
        </p:blipFill>
        <p:spPr>
          <a:xfrm>
            <a:off x="4560431" y="3919181"/>
            <a:ext cx="610437" cy="342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L’importance du logiciel libre (</a:t>
            </a:r>
            <a:r>
              <a:rPr i="1" lang="en"/>
              <a:t>Open Source code</a:t>
            </a:r>
            <a:r>
              <a:rPr lang="en"/>
              <a:t>)</a:t>
            </a:r>
            <a:endParaRPr/>
          </a:p>
        </p:txBody>
      </p:sp>
      <p:sp>
        <p:nvSpPr>
          <p:cNvPr id="177" name="Google Shape;177;p31"/>
          <p:cNvSpPr txBox="1"/>
          <p:nvPr/>
        </p:nvSpPr>
        <p:spPr>
          <a:xfrm>
            <a:off x="499163" y="1919231"/>
            <a:ext cx="5089200" cy="2539800"/>
          </a:xfrm>
          <a:prstGeom prst="rect">
            <a:avLst/>
          </a:prstGeom>
          <a:noFill/>
          <a:ln>
            <a:noFill/>
          </a:ln>
        </p:spPr>
        <p:txBody>
          <a:bodyPr anchorCtr="0" anchor="t" bIns="68575" lIns="68575" spcFirstLastPara="1" rIns="68575" wrap="square" tIns="68575">
            <a:spAutoFit/>
          </a:bodyPr>
          <a:lstStyle/>
          <a:p>
            <a:pPr indent="-241300" lvl="0" marL="342900" rtl="0" algn="l">
              <a:spcBef>
                <a:spcPts val="0"/>
              </a:spcBef>
              <a:spcAft>
                <a:spcPts val="0"/>
              </a:spcAft>
              <a:buSzPts val="1200"/>
              <a:buFont typeface="Century Gothic"/>
              <a:buChar char="●"/>
            </a:pPr>
            <a:r>
              <a:rPr lang="en" sz="1200">
                <a:latin typeface="Century Gothic"/>
                <a:ea typeface="Century Gothic"/>
                <a:cs typeface="Century Gothic"/>
                <a:sym typeface="Century Gothic"/>
              </a:rPr>
              <a:t>Il est rare qu’on ait à coder à partir de zéro un RN complexe.</a:t>
            </a:r>
            <a:endParaRPr sz="1200">
              <a:latin typeface="Century Gothic"/>
              <a:ea typeface="Century Gothic"/>
              <a:cs typeface="Century Gothic"/>
              <a:sym typeface="Century Gothic"/>
            </a:endParaRPr>
          </a:p>
          <a:p>
            <a:pPr indent="0" lvl="0" marL="342900" rtl="0" algn="l">
              <a:spcBef>
                <a:spcPts val="0"/>
              </a:spcBef>
              <a:spcAft>
                <a:spcPts val="0"/>
              </a:spcAft>
              <a:buNone/>
            </a:pPr>
            <a:r>
              <a:t/>
            </a:r>
            <a:endParaRPr sz="1200">
              <a:latin typeface="Century Gothic"/>
              <a:ea typeface="Century Gothic"/>
              <a:cs typeface="Century Gothic"/>
              <a:sym typeface="Century Gothic"/>
            </a:endParaRPr>
          </a:p>
          <a:p>
            <a:pPr indent="-241300" lvl="0" marL="342900" rtl="0" algn="l">
              <a:spcBef>
                <a:spcPts val="0"/>
              </a:spcBef>
              <a:spcAft>
                <a:spcPts val="0"/>
              </a:spcAft>
              <a:buSzPts val="1200"/>
              <a:buFont typeface="Century Gothic"/>
              <a:buChar char="●"/>
            </a:pPr>
            <a:r>
              <a:rPr lang="en" sz="1200">
                <a:latin typeface="Century Gothic"/>
                <a:ea typeface="Century Gothic"/>
                <a:cs typeface="Century Gothic"/>
                <a:sym typeface="Century Gothic"/>
              </a:rPr>
              <a:t>Le code source pour la majorité des modèles en AA est mis sur un site de partage après la publication des articles scientifiques associés!</a:t>
            </a:r>
            <a:endParaRPr sz="1200">
              <a:latin typeface="Century Gothic"/>
              <a:ea typeface="Century Gothic"/>
              <a:cs typeface="Century Gothic"/>
              <a:sym typeface="Century Gothic"/>
            </a:endParaRPr>
          </a:p>
          <a:p>
            <a:pPr indent="0" lvl="0" marL="342900" rtl="0" algn="l">
              <a:spcBef>
                <a:spcPts val="0"/>
              </a:spcBef>
              <a:spcAft>
                <a:spcPts val="0"/>
              </a:spcAft>
              <a:buNone/>
            </a:pPr>
            <a:r>
              <a:t/>
            </a:r>
            <a:endParaRPr sz="1200">
              <a:latin typeface="Century Gothic"/>
              <a:ea typeface="Century Gothic"/>
              <a:cs typeface="Century Gothic"/>
              <a:sym typeface="Century Gothic"/>
            </a:endParaRPr>
          </a:p>
          <a:p>
            <a:pPr indent="-241300" lvl="0" marL="342900" rtl="0" algn="l">
              <a:spcBef>
                <a:spcPts val="0"/>
              </a:spcBef>
              <a:spcAft>
                <a:spcPts val="0"/>
              </a:spcAft>
              <a:buSzPts val="1200"/>
              <a:buFont typeface="Century Gothic"/>
              <a:buChar char="●"/>
            </a:pPr>
            <a:r>
              <a:rPr lang="en" sz="1200">
                <a:latin typeface="Century Gothic"/>
                <a:ea typeface="Century Gothic"/>
                <a:cs typeface="Century Gothic"/>
                <a:sym typeface="Century Gothic"/>
              </a:rPr>
              <a:t>Les poids des RN </a:t>
            </a:r>
            <a:r>
              <a:rPr lang="en" sz="1200">
                <a:latin typeface="Century Gothic"/>
                <a:ea typeface="Century Gothic"/>
                <a:cs typeface="Century Gothic"/>
                <a:sym typeface="Century Gothic"/>
              </a:rPr>
              <a:t>déjà entraînés </a:t>
            </a:r>
            <a:r>
              <a:rPr lang="en" sz="1200">
                <a:latin typeface="Century Gothic"/>
                <a:ea typeface="Century Gothic"/>
                <a:cs typeface="Century Gothic"/>
                <a:sym typeface="Century Gothic"/>
              </a:rPr>
              <a:t>peuvent être téléchargés!</a:t>
            </a:r>
            <a:endParaRPr sz="1200">
              <a:latin typeface="Century Gothic"/>
              <a:ea typeface="Century Gothic"/>
              <a:cs typeface="Century Gothic"/>
              <a:sym typeface="Century Gothic"/>
            </a:endParaRPr>
          </a:p>
          <a:p>
            <a:pPr indent="0" lvl="0" marL="342900" rtl="0" algn="l">
              <a:spcBef>
                <a:spcPts val="0"/>
              </a:spcBef>
              <a:spcAft>
                <a:spcPts val="0"/>
              </a:spcAft>
              <a:buNone/>
            </a:pPr>
            <a:r>
              <a:t/>
            </a:r>
            <a:endParaRPr sz="1200">
              <a:latin typeface="Century Gothic"/>
              <a:ea typeface="Century Gothic"/>
              <a:cs typeface="Century Gothic"/>
              <a:sym typeface="Century Gothic"/>
            </a:endParaRPr>
          </a:p>
          <a:p>
            <a:pPr indent="-241300" lvl="0" marL="342900" rtl="0" algn="l">
              <a:spcBef>
                <a:spcPts val="0"/>
              </a:spcBef>
              <a:spcAft>
                <a:spcPts val="0"/>
              </a:spcAft>
              <a:buSzPts val="1200"/>
              <a:buFont typeface="Century Gothic"/>
              <a:buChar char="●"/>
            </a:pPr>
            <a:r>
              <a:rPr b="1" lang="en" sz="1200">
                <a:latin typeface="Century Gothic"/>
                <a:ea typeface="Century Gothic"/>
                <a:cs typeface="Century Gothic"/>
                <a:sym typeface="Century Gothic"/>
              </a:rPr>
              <a:t>On peut ajuster un nouveau RN à son problème et ses données en utilisant le transfert d’apprentissage.</a:t>
            </a:r>
            <a:endParaRPr b="1" sz="1200">
              <a:latin typeface="Century Gothic"/>
              <a:ea typeface="Century Gothic"/>
              <a:cs typeface="Century Gothic"/>
              <a:sym typeface="Century Gothic"/>
            </a:endParaRPr>
          </a:p>
          <a:p>
            <a:pPr indent="0" lvl="0" marL="342900" rtl="0" algn="l">
              <a:spcBef>
                <a:spcPts val="0"/>
              </a:spcBef>
              <a:spcAft>
                <a:spcPts val="0"/>
              </a:spcAft>
              <a:buNone/>
            </a:pPr>
            <a:r>
              <a:t/>
            </a:r>
            <a:endParaRPr sz="1200">
              <a:latin typeface="Century Gothic"/>
              <a:ea typeface="Century Gothic"/>
              <a:cs typeface="Century Gothic"/>
              <a:sym typeface="Century Gothic"/>
            </a:endParaRPr>
          </a:p>
          <a:p>
            <a:pPr indent="-241300" lvl="0" marL="342900" rtl="0" algn="l">
              <a:spcBef>
                <a:spcPts val="0"/>
              </a:spcBef>
              <a:spcAft>
                <a:spcPts val="0"/>
              </a:spcAft>
              <a:buSzPts val="1200"/>
              <a:buFont typeface="Century Gothic"/>
              <a:buChar char="●"/>
            </a:pPr>
            <a:r>
              <a:rPr lang="en" sz="1200">
                <a:latin typeface="Century Gothic"/>
                <a:ea typeface="Century Gothic"/>
                <a:cs typeface="Century Gothic"/>
                <a:sym typeface="Century Gothic"/>
              </a:rPr>
              <a:t>Plusieurs services web d'</a:t>
            </a:r>
            <a:r>
              <a:rPr lang="en" sz="1200">
                <a:uFill>
                  <a:noFill/>
                </a:uFill>
                <a:latin typeface="Century Gothic"/>
                <a:ea typeface="Century Gothic"/>
                <a:cs typeface="Century Gothic"/>
                <a:sym typeface="Century Gothic"/>
                <a:hlinkClick r:id="rId3"/>
              </a:rPr>
              <a:t>hébergement</a:t>
            </a:r>
            <a:r>
              <a:rPr lang="en" sz="1200">
                <a:latin typeface="Century Gothic"/>
                <a:ea typeface="Century Gothic"/>
                <a:cs typeface="Century Gothic"/>
                <a:sym typeface="Century Gothic"/>
              </a:rPr>
              <a:t> et de gestion de développement de logiciels existent.</a:t>
            </a:r>
            <a:endParaRPr sz="1200">
              <a:latin typeface="Century Gothic"/>
              <a:ea typeface="Century Gothic"/>
              <a:cs typeface="Century Gothic"/>
              <a:sym typeface="Century Gothic"/>
            </a:endParaRPr>
          </a:p>
        </p:txBody>
      </p:sp>
      <p:pic>
        <p:nvPicPr>
          <p:cNvPr id="178" name="Google Shape;178;p31"/>
          <p:cNvPicPr preferRelativeResize="0"/>
          <p:nvPr/>
        </p:nvPicPr>
        <p:blipFill>
          <a:blip r:embed="rId4">
            <a:alphaModFix/>
          </a:blip>
          <a:stretch>
            <a:fillRect/>
          </a:stretch>
        </p:blipFill>
        <p:spPr>
          <a:xfrm>
            <a:off x="5702738" y="1364081"/>
            <a:ext cx="3326964" cy="1663482"/>
          </a:xfrm>
          <a:prstGeom prst="rect">
            <a:avLst/>
          </a:prstGeom>
          <a:noFill/>
          <a:ln>
            <a:noFill/>
          </a:ln>
        </p:spPr>
      </p:pic>
      <p:graphicFrame>
        <p:nvGraphicFramePr>
          <p:cNvPr id="179" name="Google Shape;179;p31"/>
          <p:cNvGraphicFramePr/>
          <p:nvPr/>
        </p:nvGraphicFramePr>
        <p:xfrm>
          <a:off x="5703806" y="3672806"/>
          <a:ext cx="3000000" cy="3000000"/>
        </p:xfrm>
        <a:graphic>
          <a:graphicData uri="http://schemas.openxmlformats.org/drawingml/2006/table">
            <a:tbl>
              <a:tblPr>
                <a:noFill/>
                <a:tableStyleId>{918082BD-1FE5-456A-B40D-46E32209EFC9}</a:tableStyleId>
              </a:tblPr>
              <a:tblGrid>
                <a:gridCol w="979425"/>
                <a:gridCol w="947125"/>
                <a:gridCol w="1400425"/>
              </a:tblGrid>
              <a:tr h="297150">
                <a:tc>
                  <a:txBody>
                    <a:bodyPr/>
                    <a:lstStyle/>
                    <a:p>
                      <a:pPr indent="0" lvl="0" marL="0" rtl="0" algn="ctr">
                        <a:spcBef>
                          <a:spcPts val="0"/>
                        </a:spcBef>
                        <a:spcAft>
                          <a:spcPts val="0"/>
                        </a:spcAft>
                        <a:buNone/>
                      </a:pPr>
                      <a:r>
                        <a:rPr b="1" lang="en" sz="1100"/>
                        <a:t>GitHub</a:t>
                      </a:r>
                      <a:endParaRPr b="1" sz="1100"/>
                    </a:p>
                  </a:txBody>
                  <a:tcPr marT="68575" marB="68575" marR="68575" marL="68575"/>
                </a:tc>
                <a:tc>
                  <a:txBody>
                    <a:bodyPr/>
                    <a:lstStyle/>
                    <a:p>
                      <a:pPr indent="0" lvl="0" marL="0" rtl="0" algn="ctr">
                        <a:spcBef>
                          <a:spcPts val="0"/>
                        </a:spcBef>
                        <a:spcAft>
                          <a:spcPts val="0"/>
                        </a:spcAft>
                        <a:buNone/>
                      </a:pPr>
                      <a:r>
                        <a:rPr lang="en" sz="1100"/>
                        <a:t>GitLab</a:t>
                      </a:r>
                      <a:endParaRPr sz="1100"/>
                    </a:p>
                  </a:txBody>
                  <a:tcPr marT="68575" marB="68575" marR="68575" marL="68575"/>
                </a:tc>
                <a:tc>
                  <a:txBody>
                    <a:bodyPr/>
                    <a:lstStyle/>
                    <a:p>
                      <a:pPr indent="0" lvl="0" marL="0" rtl="0" algn="ctr">
                        <a:spcBef>
                          <a:spcPts val="0"/>
                        </a:spcBef>
                        <a:spcAft>
                          <a:spcPts val="0"/>
                        </a:spcAft>
                        <a:buNone/>
                      </a:pPr>
                      <a:r>
                        <a:rPr lang="en" sz="1100"/>
                        <a:t>BitBucket</a:t>
                      </a:r>
                      <a:endParaRPr sz="1100"/>
                    </a:p>
                  </a:txBody>
                  <a:tcPr marT="68575" marB="68575" marR="68575" marL="68575"/>
                </a:tc>
              </a:tr>
              <a:tr h="457175">
                <a:tc>
                  <a:txBody>
                    <a:bodyPr/>
                    <a:lstStyle/>
                    <a:p>
                      <a:pPr indent="0" lvl="0" marL="0" rtl="0" algn="ctr">
                        <a:spcBef>
                          <a:spcPts val="0"/>
                        </a:spcBef>
                        <a:spcAft>
                          <a:spcPts val="0"/>
                        </a:spcAft>
                        <a:buNone/>
                      </a:pPr>
                      <a:r>
                        <a:rPr lang="en" sz="1100"/>
                        <a:t>SourceForge</a:t>
                      </a:r>
                      <a:endParaRPr sz="1100"/>
                    </a:p>
                  </a:txBody>
                  <a:tcPr marT="68575" marB="68575" marR="68575" marL="68575"/>
                </a:tc>
                <a:tc>
                  <a:txBody>
                    <a:bodyPr/>
                    <a:lstStyle/>
                    <a:p>
                      <a:pPr indent="0" lvl="0" marL="0" rtl="0" algn="ctr">
                        <a:spcBef>
                          <a:spcPts val="0"/>
                        </a:spcBef>
                        <a:spcAft>
                          <a:spcPts val="0"/>
                        </a:spcAft>
                        <a:buNone/>
                      </a:pPr>
                      <a:r>
                        <a:rPr lang="en" sz="1100"/>
                        <a:t>Cloud Source</a:t>
                      </a:r>
                      <a:endParaRPr sz="1100"/>
                    </a:p>
                  </a:txBody>
                  <a:tcPr marT="68575" marB="68575" marR="68575" marL="68575"/>
                </a:tc>
                <a:tc>
                  <a:txBody>
                    <a:bodyPr/>
                    <a:lstStyle/>
                    <a:p>
                      <a:pPr indent="0" lvl="0" marL="0" rtl="0" algn="ctr">
                        <a:spcBef>
                          <a:spcPts val="0"/>
                        </a:spcBef>
                        <a:spcAft>
                          <a:spcPts val="0"/>
                        </a:spcAft>
                        <a:buNone/>
                      </a:pPr>
                      <a:r>
                        <a:rPr lang="en" sz="1100"/>
                        <a:t>AWS CodeCommit</a:t>
                      </a:r>
                      <a:endParaRPr sz="1100"/>
                    </a:p>
                  </a:txBody>
                  <a:tcPr marT="68575" marB="68575" marR="68575" marL="68575"/>
                </a:tc>
              </a:tr>
            </a:tbl>
          </a:graphicData>
        </a:graphic>
      </p:graphicFrame>
      <p:sp>
        <p:nvSpPr>
          <p:cNvPr id="180" name="Google Shape;180;p31"/>
          <p:cNvSpPr/>
          <p:nvPr/>
        </p:nvSpPr>
        <p:spPr>
          <a:xfrm>
            <a:off x="5207888" y="4046220"/>
            <a:ext cx="238800" cy="206100"/>
          </a:xfrm>
          <a:prstGeom prst="rightArrow">
            <a:avLst>
              <a:gd fmla="val 50000" name="adj1"/>
              <a:gd fmla="val 50000" name="adj2"/>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Temps d’apprentissage et d’inférence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idx="1" type="body"/>
          </p:nvPr>
        </p:nvSpPr>
        <p:spPr>
          <a:xfrm>
            <a:off x="393525" y="1037813"/>
            <a:ext cx="8357100" cy="3113400"/>
          </a:xfrm>
          <a:prstGeom prst="rect">
            <a:avLst/>
          </a:prstGeom>
        </p:spPr>
        <p:txBody>
          <a:bodyPr anchorCtr="0" anchor="t" bIns="0" lIns="0" spcFirstLastPara="1" rIns="0" wrap="square" tIns="0">
            <a:noAutofit/>
          </a:bodyPr>
          <a:lstStyle/>
          <a:p>
            <a:pPr indent="-241300" lvl="0" marL="342900" rtl="0" algn="l">
              <a:lnSpc>
                <a:spcPct val="150000"/>
              </a:lnSpc>
              <a:spcBef>
                <a:spcPts val="0"/>
              </a:spcBef>
              <a:spcAft>
                <a:spcPts val="0"/>
              </a:spcAft>
              <a:buClr>
                <a:srgbClr val="434343"/>
              </a:buClr>
              <a:buSzPts val="1200"/>
              <a:buChar char="●"/>
            </a:pPr>
            <a:r>
              <a:rPr lang="en" sz="1700">
                <a:solidFill>
                  <a:srgbClr val="434343"/>
                </a:solidFill>
                <a:highlight>
                  <a:srgbClr val="FFFFFF"/>
                </a:highlight>
              </a:rPr>
              <a:t>Temps d’inférence/latence: temps requis pour effectuer une prédiction.</a:t>
            </a:r>
            <a:endParaRPr sz="1700">
              <a:solidFill>
                <a:srgbClr val="434343"/>
              </a:solidFill>
              <a:highlight>
                <a:srgbClr val="FFFFFF"/>
              </a:highlight>
            </a:endParaRPr>
          </a:p>
          <a:p>
            <a:pPr indent="0" lvl="0" marL="342900" rtl="0" algn="l">
              <a:lnSpc>
                <a:spcPct val="150000"/>
              </a:lnSpc>
              <a:spcBef>
                <a:spcPts val="1200"/>
              </a:spcBef>
              <a:spcAft>
                <a:spcPts val="0"/>
              </a:spcAft>
              <a:buNone/>
            </a:pPr>
            <a:r>
              <a:t/>
            </a:r>
            <a:endParaRPr sz="1700">
              <a:solidFill>
                <a:srgbClr val="434343"/>
              </a:solidFill>
              <a:highlight>
                <a:srgbClr val="FFFFFF"/>
              </a:highlight>
            </a:endParaRPr>
          </a:p>
          <a:p>
            <a:pPr indent="-241300" lvl="0" marL="342900" rtl="0" algn="l">
              <a:lnSpc>
                <a:spcPct val="150000"/>
              </a:lnSpc>
              <a:spcBef>
                <a:spcPts val="1200"/>
              </a:spcBef>
              <a:spcAft>
                <a:spcPts val="0"/>
              </a:spcAft>
              <a:buClr>
                <a:srgbClr val="434343"/>
              </a:buClr>
              <a:buSzPts val="1200"/>
              <a:buChar char="●"/>
            </a:pPr>
            <a:r>
              <a:rPr lang="en" sz="1700">
                <a:solidFill>
                  <a:srgbClr val="434343"/>
                </a:solidFill>
                <a:highlight>
                  <a:srgbClr val="FFFFFF"/>
                </a:highlight>
              </a:rPr>
              <a:t>Modèle simple de classification: K plus proches voisins </a:t>
            </a:r>
            <a:endParaRPr sz="1700">
              <a:solidFill>
                <a:srgbClr val="434343"/>
              </a:solidFill>
              <a:highlight>
                <a:srgbClr val="FFFFFF"/>
              </a:highlight>
            </a:endParaRPr>
          </a:p>
          <a:p>
            <a:pPr indent="-273050" lvl="1" marL="685800" rtl="0" algn="l">
              <a:lnSpc>
                <a:spcPct val="150000"/>
              </a:lnSpc>
              <a:spcBef>
                <a:spcPts val="0"/>
              </a:spcBef>
              <a:spcAft>
                <a:spcPts val="0"/>
              </a:spcAft>
              <a:buClr>
                <a:srgbClr val="434343"/>
              </a:buClr>
              <a:buSzPts val="1700"/>
              <a:buChar char="○"/>
            </a:pPr>
            <a:r>
              <a:rPr b="1" lang="en" sz="1700">
                <a:solidFill>
                  <a:srgbClr val="434343"/>
                </a:solidFill>
                <a:highlight>
                  <a:srgbClr val="FFFFFF"/>
                </a:highlight>
              </a:rPr>
              <a:t>Temps d'apprentissage nul!</a:t>
            </a:r>
            <a:endParaRPr b="1" sz="1700">
              <a:solidFill>
                <a:srgbClr val="434343"/>
              </a:solidFill>
              <a:highlight>
                <a:srgbClr val="FFFFFF"/>
              </a:highlight>
            </a:endParaRPr>
          </a:p>
          <a:p>
            <a:pPr indent="-273050" lvl="1" marL="685800" rtl="0" algn="l">
              <a:lnSpc>
                <a:spcPct val="150000"/>
              </a:lnSpc>
              <a:spcBef>
                <a:spcPts val="0"/>
              </a:spcBef>
              <a:spcAft>
                <a:spcPts val="0"/>
              </a:spcAft>
              <a:buClr>
                <a:srgbClr val="434343"/>
              </a:buClr>
              <a:buSzPts val="1700"/>
              <a:buChar char="○"/>
            </a:pPr>
            <a:r>
              <a:rPr lang="en" sz="1700">
                <a:solidFill>
                  <a:srgbClr val="434343"/>
                </a:solidFill>
                <a:highlight>
                  <a:schemeClr val="lt1"/>
                </a:highlight>
              </a:rPr>
              <a:t>Calcul des distances aux N données d'entraînement à chaque fois…</a:t>
            </a:r>
            <a:endParaRPr sz="1700">
              <a:solidFill>
                <a:srgbClr val="434343"/>
              </a:solidFill>
              <a:highlight>
                <a:srgbClr val="FFFFFF"/>
              </a:highlight>
            </a:endParaRPr>
          </a:p>
          <a:p>
            <a:pPr indent="-273050" lvl="1" marL="685800" rtl="0" algn="l">
              <a:lnSpc>
                <a:spcPct val="150000"/>
              </a:lnSpc>
              <a:spcBef>
                <a:spcPts val="0"/>
              </a:spcBef>
              <a:spcAft>
                <a:spcPts val="0"/>
              </a:spcAft>
              <a:buClr>
                <a:srgbClr val="434343"/>
              </a:buClr>
              <a:buSzPts val="1700"/>
              <a:buChar char="○"/>
            </a:pPr>
            <a:r>
              <a:rPr lang="en" sz="1700">
                <a:solidFill>
                  <a:srgbClr val="434343"/>
                </a:solidFill>
                <a:highlight>
                  <a:schemeClr val="lt1"/>
                </a:highlight>
              </a:rPr>
              <a:t>Temps d’inférence proportionnel à N</a:t>
            </a:r>
            <a:endParaRPr sz="1700">
              <a:solidFill>
                <a:srgbClr val="434343"/>
              </a:solidFill>
              <a:highlight>
                <a:schemeClr val="lt1"/>
              </a:highlight>
            </a:endParaRPr>
          </a:p>
          <a:p>
            <a:pPr indent="-273050" lvl="1" marL="685800" rtl="0" algn="l">
              <a:lnSpc>
                <a:spcPct val="150000"/>
              </a:lnSpc>
              <a:spcBef>
                <a:spcPts val="0"/>
              </a:spcBef>
              <a:spcAft>
                <a:spcPts val="0"/>
              </a:spcAft>
              <a:buClr>
                <a:srgbClr val="434343"/>
              </a:buClr>
              <a:buSzPts val="1700"/>
              <a:buChar char="○"/>
            </a:pPr>
            <a:r>
              <a:rPr lang="en" sz="1700">
                <a:solidFill>
                  <a:srgbClr val="434343"/>
                </a:solidFill>
                <a:highlight>
                  <a:schemeClr val="lt1"/>
                </a:highlight>
              </a:rPr>
              <a:t>Temps en secondes si K est grand</a:t>
            </a:r>
            <a:endParaRPr sz="1700">
              <a:solidFill>
                <a:srgbClr val="434343"/>
              </a:solidFill>
              <a:highlight>
                <a:schemeClr val="lt1"/>
              </a:highlight>
            </a:endParaRPr>
          </a:p>
          <a:p>
            <a:pPr indent="-273050" lvl="1" marL="685800" rtl="0" algn="l">
              <a:lnSpc>
                <a:spcPct val="150000"/>
              </a:lnSpc>
              <a:spcBef>
                <a:spcPts val="0"/>
              </a:spcBef>
              <a:spcAft>
                <a:spcPts val="0"/>
              </a:spcAft>
              <a:buClr>
                <a:srgbClr val="434343"/>
              </a:buClr>
              <a:buSzPts val="1700"/>
              <a:buChar char="○"/>
            </a:pPr>
            <a:r>
              <a:rPr b="1" lang="en" sz="1700">
                <a:solidFill>
                  <a:srgbClr val="434343"/>
                </a:solidFill>
                <a:highlight>
                  <a:schemeClr val="lt1"/>
                </a:highlight>
              </a:rPr>
              <a:t>Peu pratique en temps réel…</a:t>
            </a:r>
            <a:endParaRPr b="1" sz="1700">
              <a:solidFill>
                <a:srgbClr val="434343"/>
              </a:solidFill>
              <a:highlight>
                <a:srgbClr val="FFFFFF"/>
              </a:highlight>
            </a:endParaRPr>
          </a:p>
          <a:p>
            <a:pPr indent="0" lvl="0" marL="0" rtl="0" algn="l">
              <a:lnSpc>
                <a:spcPct val="150000"/>
              </a:lnSpc>
              <a:spcBef>
                <a:spcPts val="1200"/>
              </a:spcBef>
              <a:spcAft>
                <a:spcPts val="0"/>
              </a:spcAft>
              <a:buNone/>
            </a:pPr>
            <a:r>
              <a:t/>
            </a:r>
            <a:endParaRPr>
              <a:solidFill>
                <a:srgbClr val="434343"/>
              </a:solidFill>
              <a:highlight>
                <a:srgbClr val="FFFFFF"/>
              </a:highlight>
            </a:endParaRPr>
          </a:p>
          <a:p>
            <a:pPr indent="0" lvl="0" marL="444500" rtl="0" algn="l">
              <a:lnSpc>
                <a:spcPct val="100000"/>
              </a:lnSpc>
              <a:spcBef>
                <a:spcPts val="1200"/>
              </a:spcBef>
              <a:spcAft>
                <a:spcPts val="0"/>
              </a:spcAft>
              <a:buClr>
                <a:schemeClr val="dk1"/>
              </a:buClr>
              <a:buSzPts val="800"/>
              <a:buFont typeface="Arial"/>
              <a:buNone/>
            </a:pPr>
            <a:r>
              <a:t/>
            </a:r>
            <a:endParaRPr sz="800">
              <a:solidFill>
                <a:srgbClr val="434343"/>
              </a:solidFill>
              <a:highlight>
                <a:srgbClr val="FFFFFF"/>
              </a:highlight>
            </a:endParaRPr>
          </a:p>
          <a:p>
            <a:pPr indent="0" lvl="0" marL="0" rtl="0" algn="l">
              <a:lnSpc>
                <a:spcPct val="100000"/>
              </a:lnSpc>
              <a:spcBef>
                <a:spcPts val="1200"/>
              </a:spcBef>
              <a:spcAft>
                <a:spcPts val="0"/>
              </a:spcAft>
              <a:buClr>
                <a:schemeClr val="dk1"/>
              </a:buClr>
              <a:buSzPts val="800"/>
              <a:buFont typeface="Arial"/>
              <a:buNone/>
            </a:pPr>
            <a:r>
              <a:t/>
            </a:r>
            <a:endParaRPr sz="800">
              <a:solidFill>
                <a:srgbClr val="434343"/>
              </a:solidFill>
              <a:highlight>
                <a:srgbClr val="FFFFFF"/>
              </a:highlight>
            </a:endParaRPr>
          </a:p>
          <a:p>
            <a:pPr indent="0" lvl="0" marL="0" rtl="0" algn="l">
              <a:spcBef>
                <a:spcPts val="1200"/>
              </a:spcBef>
              <a:spcAft>
                <a:spcPts val="1200"/>
              </a:spcAft>
              <a:buNone/>
            </a:pPr>
            <a:r>
              <a:t/>
            </a:r>
            <a:endParaRPr/>
          </a:p>
        </p:txBody>
      </p:sp>
      <p:pic>
        <p:nvPicPr>
          <p:cNvPr id="191" name="Google Shape;191;p33"/>
          <p:cNvPicPr preferRelativeResize="0"/>
          <p:nvPr/>
        </p:nvPicPr>
        <p:blipFill>
          <a:blip r:embed="rId3">
            <a:alphaModFix/>
          </a:blip>
          <a:stretch>
            <a:fillRect/>
          </a:stretch>
        </p:blipFill>
        <p:spPr>
          <a:xfrm>
            <a:off x="5467781" y="3203663"/>
            <a:ext cx="2064882" cy="17648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Effect filter="fade" transition="in">
                                      <p:cBhvr>
                                        <p:cTn dur="1000"/>
                                        <p:tgtEl>
                                          <p:spTgt spid="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Effect filter="fade" transition="in">
                                      <p:cBhvr>
                                        <p:cTn dur="1000"/>
                                        <p:tgtEl>
                                          <p:spTgt spid="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Effect filter="fade" transition="in">
                                      <p:cBhvr>
                                        <p:cTn dur="1000"/>
                                        <p:tgtEl>
                                          <p:spTgt spid="1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animEffect filter="fade" transition="in">
                                      <p:cBhvr>
                                        <p:cTn dur="1000"/>
                                        <p:tgtEl>
                                          <p:spTgt spid="1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animEffect filter="fade" transition="in">
                                      <p:cBhvr>
                                        <p:cTn dur="1000"/>
                                        <p:tgtEl>
                                          <p:spTgt spid="1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5" st="5"/>
                                            </p:txEl>
                                          </p:spTgt>
                                        </p:tgtEl>
                                        <p:attrNameLst>
                                          <p:attrName>style.visibility</p:attrName>
                                        </p:attrNameLst>
                                      </p:cBhvr>
                                      <p:to>
                                        <p:strVal val="visible"/>
                                      </p:to>
                                    </p:set>
                                    <p:animEffect filter="fade" transition="in">
                                      <p:cBhvr>
                                        <p:cTn dur="1000"/>
                                        <p:tgtEl>
                                          <p:spTgt spid="1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6" st="6"/>
                                            </p:txEl>
                                          </p:spTgt>
                                        </p:tgtEl>
                                        <p:attrNameLst>
                                          <p:attrName>style.visibility</p:attrName>
                                        </p:attrNameLst>
                                      </p:cBhvr>
                                      <p:to>
                                        <p:strVal val="visible"/>
                                      </p:to>
                                    </p:set>
                                    <p:animEffect filter="fade" transition="in">
                                      <p:cBhvr>
                                        <p:cTn dur="1000"/>
                                        <p:tgtEl>
                                          <p:spTgt spid="1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7" st="7"/>
                                            </p:txEl>
                                          </p:spTgt>
                                        </p:tgtEl>
                                        <p:attrNameLst>
                                          <p:attrName>style.visibility</p:attrName>
                                        </p:attrNameLst>
                                      </p:cBhvr>
                                      <p:to>
                                        <p:strVal val="visible"/>
                                      </p:to>
                                    </p:set>
                                    <p:animEffect filter="fade" transition="in">
                                      <p:cBhvr>
                                        <p:cTn dur="1000"/>
                                        <p:tgtEl>
                                          <p:spTgt spid="19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8" st="8"/>
                                            </p:txEl>
                                          </p:spTgt>
                                        </p:tgtEl>
                                        <p:attrNameLst>
                                          <p:attrName>style.visibility</p:attrName>
                                        </p:attrNameLst>
                                      </p:cBhvr>
                                      <p:to>
                                        <p:strVal val="visible"/>
                                      </p:to>
                                    </p:set>
                                    <p:animEffect filter="fade" transition="in">
                                      <p:cBhvr>
                                        <p:cTn dur="1000"/>
                                        <p:tgtEl>
                                          <p:spTgt spid="19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9" st="9"/>
                                            </p:txEl>
                                          </p:spTgt>
                                        </p:tgtEl>
                                        <p:attrNameLst>
                                          <p:attrName>style.visibility</p:attrName>
                                        </p:attrNameLst>
                                      </p:cBhvr>
                                      <p:to>
                                        <p:strVal val="visible"/>
                                      </p:to>
                                    </p:set>
                                    <p:animEffect filter="fade" transition="in">
                                      <p:cBhvr>
                                        <p:cTn dur="1000"/>
                                        <p:tgtEl>
                                          <p:spTgt spid="19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0" st="10"/>
                                            </p:txEl>
                                          </p:spTgt>
                                        </p:tgtEl>
                                        <p:attrNameLst>
                                          <p:attrName>style.visibility</p:attrName>
                                        </p:attrNameLst>
                                      </p:cBhvr>
                                      <p:to>
                                        <p:strVal val="visible"/>
                                      </p:to>
                                    </p:set>
                                    <p:animEffect filter="fade" transition="in">
                                      <p:cBhvr>
                                        <p:cTn dur="1000"/>
                                        <p:tgtEl>
                                          <p:spTgt spid="19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1" st="11"/>
                                            </p:txEl>
                                          </p:spTgt>
                                        </p:tgtEl>
                                        <p:attrNameLst>
                                          <p:attrName>style.visibility</p:attrName>
                                        </p:attrNameLst>
                                      </p:cBhvr>
                                      <p:to>
                                        <p:strVal val="visible"/>
                                      </p:to>
                                    </p:set>
                                    <p:animEffect filter="fade" transition="in">
                                      <p:cBhvr>
                                        <p:cTn dur="1000"/>
                                        <p:tgtEl>
                                          <p:spTgt spid="190">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idx="1" type="body"/>
          </p:nvPr>
        </p:nvSpPr>
        <p:spPr>
          <a:xfrm>
            <a:off x="393525" y="923513"/>
            <a:ext cx="8357100" cy="31134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a:solidFill>
                  <a:srgbClr val="434343"/>
                </a:solidFill>
                <a:highlight>
                  <a:schemeClr val="lt1"/>
                </a:highlight>
              </a:rPr>
              <a:t>Modèle complexe de classification: réseau de neurones</a:t>
            </a:r>
            <a:endParaRPr>
              <a:solidFill>
                <a:srgbClr val="434343"/>
              </a:solidFill>
              <a:highlight>
                <a:schemeClr val="lt1"/>
              </a:highlight>
            </a:endParaRPr>
          </a:p>
          <a:p>
            <a:pPr indent="-279400" lvl="1" marL="685800" rtl="0" algn="l">
              <a:lnSpc>
                <a:spcPct val="150000"/>
              </a:lnSpc>
              <a:spcBef>
                <a:spcPts val="1200"/>
              </a:spcBef>
              <a:spcAft>
                <a:spcPts val="0"/>
              </a:spcAft>
              <a:buClr>
                <a:srgbClr val="434343"/>
              </a:buClr>
              <a:buSzPts val="1800"/>
              <a:buChar char="○"/>
            </a:pPr>
            <a:r>
              <a:rPr b="1" lang="en">
                <a:solidFill>
                  <a:srgbClr val="434343"/>
                </a:solidFill>
                <a:highlight>
                  <a:schemeClr val="lt1"/>
                </a:highlight>
              </a:rPr>
              <a:t>Temps d'apprentissage long </a:t>
            </a:r>
            <a:r>
              <a:rPr lang="en">
                <a:solidFill>
                  <a:srgbClr val="434343"/>
                </a:solidFill>
                <a:highlight>
                  <a:schemeClr val="lt1"/>
                </a:highlight>
              </a:rPr>
              <a:t>(heures, jours)... </a:t>
            </a:r>
            <a:endParaRPr>
              <a:solidFill>
                <a:srgbClr val="434343"/>
              </a:solidFill>
              <a:highlight>
                <a:schemeClr val="lt1"/>
              </a:highlight>
            </a:endParaRPr>
          </a:p>
          <a:p>
            <a:pPr indent="-279400" lvl="1" marL="685800" rtl="0" algn="l">
              <a:lnSpc>
                <a:spcPct val="150000"/>
              </a:lnSpc>
              <a:spcBef>
                <a:spcPts val="0"/>
              </a:spcBef>
              <a:spcAft>
                <a:spcPts val="0"/>
              </a:spcAft>
              <a:buClr>
                <a:srgbClr val="434343"/>
              </a:buClr>
              <a:buSzPts val="1800"/>
              <a:buChar char="○"/>
            </a:pPr>
            <a:r>
              <a:rPr lang="en">
                <a:solidFill>
                  <a:srgbClr val="434343"/>
                </a:solidFill>
                <a:highlight>
                  <a:schemeClr val="lt1"/>
                </a:highlight>
              </a:rPr>
              <a:t>Peut être réduit grâce au transfert d’apprentissage</a:t>
            </a:r>
            <a:endParaRPr>
              <a:solidFill>
                <a:srgbClr val="434343"/>
              </a:solidFill>
              <a:highlight>
                <a:schemeClr val="lt1"/>
              </a:highlight>
            </a:endParaRPr>
          </a:p>
          <a:p>
            <a:pPr indent="-279400" lvl="1" marL="685800" rtl="0" algn="l">
              <a:lnSpc>
                <a:spcPct val="150000"/>
              </a:lnSpc>
              <a:spcBef>
                <a:spcPts val="0"/>
              </a:spcBef>
              <a:spcAft>
                <a:spcPts val="0"/>
              </a:spcAft>
              <a:buClr>
                <a:srgbClr val="434343"/>
              </a:buClr>
              <a:buSzPts val="1800"/>
              <a:buChar char="○"/>
            </a:pPr>
            <a:r>
              <a:rPr lang="en">
                <a:solidFill>
                  <a:srgbClr val="434343"/>
                </a:solidFill>
                <a:highlight>
                  <a:schemeClr val="lt1"/>
                </a:highlight>
              </a:rPr>
              <a:t>Temps d’inférence constant (quelques ms à une seconde)</a:t>
            </a:r>
            <a:endParaRPr>
              <a:solidFill>
                <a:srgbClr val="434343"/>
              </a:solidFill>
              <a:highlight>
                <a:schemeClr val="lt1"/>
              </a:highlight>
            </a:endParaRPr>
          </a:p>
          <a:p>
            <a:pPr indent="-279400" lvl="1" marL="685800" rtl="0" algn="l">
              <a:lnSpc>
                <a:spcPct val="150000"/>
              </a:lnSpc>
              <a:spcBef>
                <a:spcPts val="0"/>
              </a:spcBef>
              <a:spcAft>
                <a:spcPts val="0"/>
              </a:spcAft>
              <a:buClr>
                <a:srgbClr val="434343"/>
              </a:buClr>
              <a:buSzPts val="1800"/>
              <a:buChar char="○"/>
            </a:pPr>
            <a:r>
              <a:rPr b="1" lang="en">
                <a:solidFill>
                  <a:srgbClr val="434343"/>
                </a:solidFill>
                <a:highlight>
                  <a:schemeClr val="lt1"/>
                </a:highlight>
              </a:rPr>
              <a:t>Couramment utilisé en temps réel!</a:t>
            </a:r>
            <a:endParaRPr b="1">
              <a:solidFill>
                <a:srgbClr val="434343"/>
              </a:solidFill>
              <a:highlight>
                <a:schemeClr val="lt1"/>
              </a:highlight>
            </a:endParaRPr>
          </a:p>
          <a:p>
            <a:pPr indent="0" lvl="0" marL="0" rtl="0" algn="l">
              <a:lnSpc>
                <a:spcPct val="150000"/>
              </a:lnSpc>
              <a:spcBef>
                <a:spcPts val="1200"/>
              </a:spcBef>
              <a:spcAft>
                <a:spcPts val="0"/>
              </a:spcAft>
              <a:buNone/>
            </a:pPr>
            <a:r>
              <a:t/>
            </a:r>
            <a:endParaRPr>
              <a:solidFill>
                <a:srgbClr val="434343"/>
              </a:solidFill>
              <a:highlight>
                <a:schemeClr val="lt1"/>
              </a:highlight>
            </a:endParaRPr>
          </a:p>
          <a:p>
            <a:pPr indent="0" lvl="0" marL="0" rtl="0" algn="l">
              <a:lnSpc>
                <a:spcPct val="150000"/>
              </a:lnSpc>
              <a:spcBef>
                <a:spcPts val="1200"/>
              </a:spcBef>
              <a:spcAft>
                <a:spcPts val="0"/>
              </a:spcAft>
              <a:buNone/>
            </a:pPr>
            <a:r>
              <a:t/>
            </a:r>
            <a:endParaRPr>
              <a:solidFill>
                <a:srgbClr val="434343"/>
              </a:solidFill>
              <a:highlight>
                <a:schemeClr val="lt1"/>
              </a:highlight>
            </a:endParaRPr>
          </a:p>
          <a:p>
            <a:pPr indent="0" lvl="0" marL="0" rtl="0" algn="l">
              <a:lnSpc>
                <a:spcPct val="150000"/>
              </a:lnSpc>
              <a:spcBef>
                <a:spcPts val="1200"/>
              </a:spcBef>
              <a:spcAft>
                <a:spcPts val="0"/>
              </a:spcAft>
              <a:buNone/>
            </a:pPr>
            <a:r>
              <a:t/>
            </a:r>
            <a:endParaRPr>
              <a:solidFill>
                <a:srgbClr val="434343"/>
              </a:solidFill>
              <a:highlight>
                <a:srgbClr val="FFFFFF"/>
              </a:highlight>
            </a:endParaRPr>
          </a:p>
          <a:p>
            <a:pPr indent="0" lvl="0" marL="444500" rtl="0" algn="l">
              <a:lnSpc>
                <a:spcPct val="100000"/>
              </a:lnSpc>
              <a:spcBef>
                <a:spcPts val="1200"/>
              </a:spcBef>
              <a:spcAft>
                <a:spcPts val="0"/>
              </a:spcAft>
              <a:buClr>
                <a:schemeClr val="dk1"/>
              </a:buClr>
              <a:buSzPts val="800"/>
              <a:buFont typeface="Arial"/>
              <a:buNone/>
            </a:pPr>
            <a:r>
              <a:t/>
            </a:r>
            <a:endParaRPr sz="800">
              <a:solidFill>
                <a:srgbClr val="434343"/>
              </a:solidFill>
              <a:highlight>
                <a:srgbClr val="FFFFFF"/>
              </a:highlight>
            </a:endParaRPr>
          </a:p>
          <a:p>
            <a:pPr indent="0" lvl="0" marL="0" rtl="0" algn="l">
              <a:lnSpc>
                <a:spcPct val="100000"/>
              </a:lnSpc>
              <a:spcBef>
                <a:spcPts val="1200"/>
              </a:spcBef>
              <a:spcAft>
                <a:spcPts val="0"/>
              </a:spcAft>
              <a:buClr>
                <a:schemeClr val="dk1"/>
              </a:buClr>
              <a:buSzPts val="800"/>
              <a:buFont typeface="Arial"/>
              <a:buNone/>
            </a:pPr>
            <a:r>
              <a:t/>
            </a:r>
            <a:endParaRPr sz="800">
              <a:solidFill>
                <a:srgbClr val="434343"/>
              </a:solidFill>
              <a:highlight>
                <a:srgbClr val="FFFFFF"/>
              </a:highlight>
            </a:endParaRPr>
          </a:p>
          <a:p>
            <a:pPr indent="0" lvl="0" marL="0" rtl="0" algn="l">
              <a:spcBef>
                <a:spcPts val="1200"/>
              </a:spcBef>
              <a:spcAft>
                <a:spcPts val="1200"/>
              </a:spcAft>
              <a:buNone/>
            </a:pPr>
            <a:r>
              <a:t/>
            </a:r>
            <a:endParaRPr/>
          </a:p>
        </p:txBody>
      </p:sp>
      <p:pic>
        <p:nvPicPr>
          <p:cNvPr id="197" name="Google Shape;197;p34"/>
          <p:cNvPicPr preferRelativeResize="0"/>
          <p:nvPr/>
        </p:nvPicPr>
        <p:blipFill>
          <a:blip r:embed="rId3">
            <a:alphaModFix/>
          </a:blip>
          <a:stretch>
            <a:fillRect/>
          </a:stretch>
        </p:blipFill>
        <p:spPr>
          <a:xfrm>
            <a:off x="3188906" y="3013217"/>
            <a:ext cx="3594546" cy="192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animEffect filter="fade" transition="in">
                                      <p:cBhvr>
                                        <p:cTn dur="1000"/>
                                        <p:tgtEl>
                                          <p:spTgt spid="1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animEffect filter="fade" transition="in">
                                      <p:cBhvr>
                                        <p:cTn dur="1000"/>
                                        <p:tgtEl>
                                          <p:spTgt spid="1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animEffect filter="fade" transition="in">
                                      <p:cBhvr>
                                        <p:cTn dur="1000"/>
                                        <p:tgtEl>
                                          <p:spTgt spid="1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animEffect filter="fade" transition="in">
                                      <p:cBhvr>
                                        <p:cTn dur="1000"/>
                                        <p:tgtEl>
                                          <p:spTgt spid="1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4" st="4"/>
                                            </p:txEl>
                                          </p:spTgt>
                                        </p:tgtEl>
                                        <p:attrNameLst>
                                          <p:attrName>style.visibility</p:attrName>
                                        </p:attrNameLst>
                                      </p:cBhvr>
                                      <p:to>
                                        <p:strVal val="visible"/>
                                      </p:to>
                                    </p:set>
                                    <p:animEffect filter="fade" transition="in">
                                      <p:cBhvr>
                                        <p:cTn dur="1000"/>
                                        <p:tgtEl>
                                          <p:spTgt spid="1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5" st="5"/>
                                            </p:txEl>
                                          </p:spTgt>
                                        </p:tgtEl>
                                        <p:attrNameLst>
                                          <p:attrName>style.visibility</p:attrName>
                                        </p:attrNameLst>
                                      </p:cBhvr>
                                      <p:to>
                                        <p:strVal val="visible"/>
                                      </p:to>
                                    </p:set>
                                    <p:animEffect filter="fade" transition="in">
                                      <p:cBhvr>
                                        <p:cTn dur="1000"/>
                                        <p:tgtEl>
                                          <p:spTgt spid="1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6" st="6"/>
                                            </p:txEl>
                                          </p:spTgt>
                                        </p:tgtEl>
                                        <p:attrNameLst>
                                          <p:attrName>style.visibility</p:attrName>
                                        </p:attrNameLst>
                                      </p:cBhvr>
                                      <p:to>
                                        <p:strVal val="visible"/>
                                      </p:to>
                                    </p:set>
                                    <p:animEffect filter="fade" transition="in">
                                      <p:cBhvr>
                                        <p:cTn dur="1000"/>
                                        <p:tgtEl>
                                          <p:spTgt spid="1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7" st="7"/>
                                            </p:txEl>
                                          </p:spTgt>
                                        </p:tgtEl>
                                        <p:attrNameLst>
                                          <p:attrName>style.visibility</p:attrName>
                                        </p:attrNameLst>
                                      </p:cBhvr>
                                      <p:to>
                                        <p:strVal val="visible"/>
                                      </p:to>
                                    </p:set>
                                    <p:animEffect filter="fade" transition="in">
                                      <p:cBhvr>
                                        <p:cTn dur="1000"/>
                                        <p:tgtEl>
                                          <p:spTgt spid="1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8" st="8"/>
                                            </p:txEl>
                                          </p:spTgt>
                                        </p:tgtEl>
                                        <p:attrNameLst>
                                          <p:attrName>style.visibility</p:attrName>
                                        </p:attrNameLst>
                                      </p:cBhvr>
                                      <p:to>
                                        <p:strVal val="visible"/>
                                      </p:to>
                                    </p:set>
                                    <p:animEffect filter="fade" transition="in">
                                      <p:cBhvr>
                                        <p:cTn dur="1000"/>
                                        <p:tgtEl>
                                          <p:spTgt spid="1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9" st="9"/>
                                            </p:txEl>
                                          </p:spTgt>
                                        </p:tgtEl>
                                        <p:attrNameLst>
                                          <p:attrName>style.visibility</p:attrName>
                                        </p:attrNameLst>
                                      </p:cBhvr>
                                      <p:to>
                                        <p:strVal val="visible"/>
                                      </p:to>
                                    </p:set>
                                    <p:animEffect filter="fade" transition="in">
                                      <p:cBhvr>
                                        <p:cTn dur="1000"/>
                                        <p:tgtEl>
                                          <p:spTgt spid="19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10" st="10"/>
                                            </p:txEl>
                                          </p:spTgt>
                                        </p:tgtEl>
                                        <p:attrNameLst>
                                          <p:attrName>style.visibility</p:attrName>
                                        </p:attrNameLst>
                                      </p:cBhvr>
                                      <p:to>
                                        <p:strVal val="visible"/>
                                      </p:to>
                                    </p:set>
                                    <p:animEffect filter="fade" transition="in">
                                      <p:cBhvr>
                                        <p:cTn dur="1000"/>
                                        <p:tgtEl>
                                          <p:spTgt spid="196">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Conclusion</a:t>
            </a:r>
            <a:endParaRPr/>
          </a:p>
        </p:txBody>
      </p:sp>
      <p:sp>
        <p:nvSpPr>
          <p:cNvPr id="203" name="Google Shape;203;p35"/>
          <p:cNvSpPr txBox="1"/>
          <p:nvPr>
            <p:ph idx="1" type="body"/>
          </p:nvPr>
        </p:nvSpPr>
        <p:spPr>
          <a:xfrm>
            <a:off x="393456" y="1284398"/>
            <a:ext cx="8357100" cy="23391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Deux grand moments ‘d’utilisation’ pour les modèles:</a:t>
            </a:r>
            <a:endParaRPr/>
          </a:p>
          <a:p>
            <a:pPr indent="-317500" lvl="0" marL="457200" rtl="0" algn="l">
              <a:spcBef>
                <a:spcPts val="1200"/>
              </a:spcBef>
              <a:spcAft>
                <a:spcPts val="0"/>
              </a:spcAft>
              <a:buSzPts val="1400"/>
              <a:buChar char="-"/>
            </a:pPr>
            <a:r>
              <a:rPr lang="en"/>
              <a:t>Entraînement: </a:t>
            </a:r>
            <a:endParaRPr/>
          </a:p>
          <a:p>
            <a:pPr indent="-342900" lvl="1" marL="914400" rtl="0" algn="l">
              <a:spcBef>
                <a:spcPts val="0"/>
              </a:spcBef>
              <a:spcAft>
                <a:spcPts val="0"/>
              </a:spcAft>
              <a:buSzPts val="1800"/>
              <a:buChar char="-"/>
            </a:pPr>
            <a:r>
              <a:rPr lang="en"/>
              <a:t>Important lors du développement des modèles</a:t>
            </a:r>
            <a:endParaRPr/>
          </a:p>
          <a:p>
            <a:pPr indent="-317500" lvl="0" marL="457200" rtl="0" algn="l">
              <a:spcBef>
                <a:spcPts val="0"/>
              </a:spcBef>
              <a:spcAft>
                <a:spcPts val="0"/>
              </a:spcAft>
              <a:buSzPts val="1400"/>
              <a:buChar char="-"/>
            </a:pPr>
            <a:r>
              <a:rPr lang="en"/>
              <a:t>Inférence:</a:t>
            </a:r>
            <a:endParaRPr/>
          </a:p>
          <a:p>
            <a:pPr indent="-342900" lvl="1" marL="914400" rtl="0" algn="l">
              <a:spcBef>
                <a:spcPts val="0"/>
              </a:spcBef>
              <a:spcAft>
                <a:spcPts val="0"/>
              </a:spcAft>
              <a:buSzPts val="1800"/>
              <a:buChar char="-"/>
            </a:pPr>
            <a:r>
              <a:rPr lang="en"/>
              <a:t>Important lors de l’utilisation</a:t>
            </a:r>
            <a:endParaRPr/>
          </a:p>
          <a:p>
            <a:pPr indent="0" lvl="0" marL="0" rtl="0" algn="l">
              <a:spcBef>
                <a:spcPts val="1200"/>
              </a:spcBef>
              <a:spcAft>
                <a:spcPts val="0"/>
              </a:spcAft>
              <a:buNone/>
            </a:pPr>
            <a:r>
              <a:rPr lang="en"/>
              <a:t>Peuvent être réduits (demande plus de code et de ressources) à l’aide de:</a:t>
            </a:r>
            <a:endParaRPr/>
          </a:p>
          <a:p>
            <a:pPr indent="-317500" lvl="0" marL="457200" rtl="0" algn="l">
              <a:spcBef>
                <a:spcPts val="1200"/>
              </a:spcBef>
              <a:spcAft>
                <a:spcPts val="0"/>
              </a:spcAft>
              <a:buSzPts val="1400"/>
              <a:buChar char="-"/>
            </a:pPr>
            <a:r>
              <a:rPr lang="en"/>
              <a:t>Parallélisation</a:t>
            </a:r>
            <a:r>
              <a:rPr lang="en"/>
              <a:t> (entraînement distribué) </a:t>
            </a:r>
            <a:endParaRPr/>
          </a:p>
          <a:p>
            <a:pPr indent="-317500" lvl="0" marL="457200" rtl="0" algn="l">
              <a:spcBef>
                <a:spcPts val="0"/>
              </a:spcBef>
              <a:spcAft>
                <a:spcPts val="0"/>
              </a:spcAft>
              <a:buSzPts val="1400"/>
              <a:buChar char="-"/>
            </a:pPr>
            <a:r>
              <a:rPr lang="en"/>
              <a:t>Utilisation d’un cluster. </a:t>
            </a:r>
            <a:endParaRPr/>
          </a:p>
          <a:p>
            <a:pPr indent="-317500" lvl="0" marL="457200" rtl="0" algn="l">
              <a:spcBef>
                <a:spcPts val="0"/>
              </a:spcBef>
              <a:spcAft>
                <a:spcPts val="0"/>
              </a:spcAft>
              <a:buSzPts val="1400"/>
              <a:buChar char="-"/>
            </a:pPr>
            <a:r>
              <a:rPr lang="en"/>
              <a:t>Matériel plus performant (GPU, vs CPU)</a:t>
            </a:r>
            <a:endParaRPr/>
          </a:p>
          <a:p>
            <a:pPr indent="0" lvl="0" marL="0" rtl="0" algn="l">
              <a:spcBef>
                <a:spcPts val="1200"/>
              </a:spcBef>
              <a:spcAft>
                <a:spcPts val="1200"/>
              </a:spcAft>
              <a:buNone/>
            </a:pPr>
            <a:r>
              <a:rPr lang="en"/>
              <a:t>Plus de détails dans des cours dédiés.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 name="Shape 76"/>
        <p:cNvGrpSpPr/>
        <p:nvPr/>
      </p:nvGrpSpPr>
      <p:grpSpPr>
        <a:xfrm>
          <a:off x="0" y="0"/>
          <a:ext cx="0" cy="0"/>
          <a:chOff x="0" y="0"/>
          <a:chExt cx="0" cy="0"/>
        </a:xfrm>
      </p:grpSpPr>
      <p:sp>
        <p:nvSpPr>
          <p:cNvPr id="77" name="Google Shape;77;p18"/>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Annonces	</a:t>
            </a:r>
            <a:endParaRPr/>
          </a:p>
        </p:txBody>
      </p:sp>
      <p:sp>
        <p:nvSpPr>
          <p:cNvPr id="78" name="Google Shape;78;p18"/>
          <p:cNvSpPr txBox="1"/>
          <p:nvPr>
            <p:ph idx="1" type="body"/>
          </p:nvPr>
        </p:nvSpPr>
        <p:spPr>
          <a:xfrm>
            <a:off x="392906" y="1962923"/>
            <a:ext cx="8357100" cy="23391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 Le projet va débuter d'ici la fin de la semaine.</a:t>
            </a:r>
            <a:endParaRPr/>
          </a:p>
          <a:p>
            <a:pPr indent="0" lvl="0" marL="0" rtl="0" algn="l">
              <a:spcBef>
                <a:spcPts val="1200"/>
              </a:spcBef>
              <a:spcAft>
                <a:spcPts val="0"/>
              </a:spcAft>
              <a:buNone/>
            </a:pPr>
            <a:r>
              <a:rPr lang="en"/>
              <a:t>- Remplir le formulaire (Google form) </a:t>
            </a:r>
            <a:endParaRPr/>
          </a:p>
          <a:p>
            <a:pPr indent="0" lvl="0" marL="0" rtl="0" algn="l">
              <a:spcBef>
                <a:spcPts val="1200"/>
              </a:spcBef>
              <a:spcAft>
                <a:spcPts val="1200"/>
              </a:spcAft>
              <a:buNone/>
            </a:pPr>
            <a:r>
              <a:rPr lang="en"/>
              <a:t>- Super important pour le projet.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Interprétabilité</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Choisir un modèle d'apprentissage automatique</a:t>
            </a:r>
            <a:endParaRPr/>
          </a:p>
        </p:txBody>
      </p:sp>
      <p:sp>
        <p:nvSpPr>
          <p:cNvPr id="214" name="Google Shape;214;p37"/>
          <p:cNvSpPr txBox="1"/>
          <p:nvPr>
            <p:ph idx="1" type="body"/>
          </p:nvPr>
        </p:nvSpPr>
        <p:spPr>
          <a:xfrm>
            <a:off x="392906" y="1558313"/>
            <a:ext cx="3867900" cy="33135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sz="1400"/>
              <a:t>L’AA fournit beaucoup de modèles pour analyser des données.</a:t>
            </a:r>
            <a:br>
              <a:rPr lang="en" sz="1400"/>
            </a:br>
            <a:endParaRPr sz="1400"/>
          </a:p>
          <a:p>
            <a:pPr indent="-254000" lvl="0" marL="342900" rtl="0" algn="l">
              <a:spcBef>
                <a:spcPts val="0"/>
              </a:spcBef>
              <a:spcAft>
                <a:spcPts val="0"/>
              </a:spcAft>
              <a:buSzPts val="1400"/>
              <a:buChar char="●"/>
            </a:pPr>
            <a:r>
              <a:rPr lang="en" sz="1400"/>
              <a:t>Certains sont précis, mais incompréhensibles.</a:t>
            </a:r>
            <a:br>
              <a:rPr lang="en" sz="1400"/>
            </a:br>
            <a:endParaRPr sz="1400"/>
          </a:p>
          <a:p>
            <a:pPr indent="-254000" lvl="0" marL="342900" rtl="0" algn="l">
              <a:spcBef>
                <a:spcPts val="0"/>
              </a:spcBef>
              <a:spcAft>
                <a:spcPts val="0"/>
              </a:spcAft>
              <a:buSzPts val="1400"/>
              <a:buChar char="●"/>
            </a:pPr>
            <a:r>
              <a:rPr lang="en" sz="1400"/>
              <a:t>D’autres sont simples, mais imprécis. </a:t>
            </a:r>
            <a:br>
              <a:rPr lang="en" sz="1400"/>
            </a:br>
            <a:endParaRPr sz="1400"/>
          </a:p>
          <a:p>
            <a:pPr indent="-254000" lvl="0" marL="342900" rtl="0" algn="l">
              <a:spcBef>
                <a:spcPts val="0"/>
              </a:spcBef>
              <a:spcAft>
                <a:spcPts val="0"/>
              </a:spcAft>
              <a:buSzPts val="1400"/>
              <a:buChar char="●"/>
            </a:pPr>
            <a:r>
              <a:rPr lang="en" sz="1400"/>
              <a:t>Chacun représente une approximation de la réalité. </a:t>
            </a:r>
            <a:br>
              <a:rPr lang="en" sz="1400"/>
            </a:br>
            <a:endParaRPr sz="1400"/>
          </a:p>
          <a:p>
            <a:pPr indent="-254000" lvl="0" marL="342900" rtl="0" algn="l">
              <a:spcBef>
                <a:spcPts val="0"/>
              </a:spcBef>
              <a:spcAft>
                <a:spcPts val="0"/>
              </a:spcAft>
              <a:buSzPts val="1400"/>
              <a:buChar char="●"/>
            </a:pPr>
            <a:r>
              <a:rPr lang="en" sz="1400"/>
              <a:t>Lequel choisir?</a:t>
            </a:r>
            <a:endParaRPr sz="1400"/>
          </a:p>
        </p:txBody>
      </p:sp>
      <p:pic>
        <p:nvPicPr>
          <p:cNvPr id="215" name="Google Shape;215;p37"/>
          <p:cNvPicPr preferRelativeResize="0"/>
          <p:nvPr/>
        </p:nvPicPr>
        <p:blipFill>
          <a:blip r:embed="rId3">
            <a:alphaModFix/>
          </a:blip>
          <a:stretch>
            <a:fillRect/>
          </a:stretch>
        </p:blipFill>
        <p:spPr>
          <a:xfrm>
            <a:off x="4596450" y="1958006"/>
            <a:ext cx="4378148" cy="2468880"/>
          </a:xfrm>
          <a:prstGeom prst="rect">
            <a:avLst/>
          </a:prstGeom>
          <a:noFill/>
          <a:ln>
            <a:noFill/>
          </a:ln>
        </p:spPr>
      </p:pic>
      <p:pic>
        <p:nvPicPr>
          <p:cNvPr id="216" name="Google Shape;216;p37"/>
          <p:cNvPicPr preferRelativeResize="0"/>
          <p:nvPr/>
        </p:nvPicPr>
        <p:blipFill>
          <a:blip r:embed="rId4">
            <a:alphaModFix/>
          </a:blip>
          <a:stretch>
            <a:fillRect/>
          </a:stretch>
        </p:blipFill>
        <p:spPr>
          <a:xfrm>
            <a:off x="3136106" y="3863470"/>
            <a:ext cx="613291" cy="818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300"/>
              <a:t>L’importance d’expliquer les résultats des prédictions</a:t>
            </a:r>
            <a:endParaRPr sz="2300"/>
          </a:p>
        </p:txBody>
      </p:sp>
      <p:pic>
        <p:nvPicPr>
          <p:cNvPr id="222" name="Google Shape;222;p38"/>
          <p:cNvPicPr preferRelativeResize="0"/>
          <p:nvPr/>
        </p:nvPicPr>
        <p:blipFill>
          <a:blip r:embed="rId3">
            <a:alphaModFix/>
          </a:blip>
          <a:stretch>
            <a:fillRect/>
          </a:stretch>
        </p:blipFill>
        <p:spPr>
          <a:xfrm>
            <a:off x="1589484" y="2268141"/>
            <a:ext cx="3934778" cy="2057400"/>
          </a:xfrm>
          <a:prstGeom prst="rect">
            <a:avLst/>
          </a:prstGeom>
          <a:noFill/>
          <a:ln>
            <a:noFill/>
          </a:ln>
        </p:spPr>
      </p:pic>
      <p:sp>
        <p:nvSpPr>
          <p:cNvPr id="223" name="Google Shape;223;p38"/>
          <p:cNvSpPr txBox="1"/>
          <p:nvPr/>
        </p:nvSpPr>
        <p:spPr>
          <a:xfrm>
            <a:off x="482625" y="3077381"/>
            <a:ext cx="1095600" cy="3540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None/>
            </a:pPr>
            <a:r>
              <a:rPr lang="en" sz="1400">
                <a:solidFill>
                  <a:srgbClr val="2A2E33"/>
                </a:solidFill>
              </a:rPr>
              <a:t>Complexité</a:t>
            </a:r>
            <a:endParaRPr sz="1100">
              <a:latin typeface="Century Gothic"/>
              <a:ea typeface="Century Gothic"/>
              <a:cs typeface="Century Gothic"/>
              <a:sym typeface="Century Gothic"/>
            </a:endParaRPr>
          </a:p>
        </p:txBody>
      </p:sp>
      <p:sp>
        <p:nvSpPr>
          <p:cNvPr id="224" name="Google Shape;224;p38"/>
          <p:cNvSpPr txBox="1"/>
          <p:nvPr/>
        </p:nvSpPr>
        <p:spPr>
          <a:xfrm>
            <a:off x="414094" y="1432631"/>
            <a:ext cx="7682700" cy="581700"/>
          </a:xfrm>
          <a:prstGeom prst="rect">
            <a:avLst/>
          </a:prstGeom>
          <a:noFill/>
          <a:ln>
            <a:noFill/>
          </a:ln>
        </p:spPr>
        <p:txBody>
          <a:bodyPr anchorCtr="0" anchor="t" bIns="68575" lIns="68575" spcFirstLastPara="1" rIns="68575" wrap="square" tIns="68575">
            <a:spAutoFit/>
          </a:bodyPr>
          <a:lstStyle/>
          <a:p>
            <a:pPr indent="0" lvl="0" marL="0" rtl="0" algn="l">
              <a:lnSpc>
                <a:spcPct val="90000"/>
              </a:lnSpc>
              <a:spcBef>
                <a:spcPts val="500"/>
              </a:spcBef>
              <a:spcAft>
                <a:spcPts val="0"/>
              </a:spcAft>
              <a:buNone/>
            </a:pPr>
            <a:r>
              <a:rPr b="1" lang="en" sz="1600">
                <a:solidFill>
                  <a:srgbClr val="484B4E"/>
                </a:solidFill>
                <a:latin typeface="Century Gothic"/>
                <a:ea typeface="Century Gothic"/>
                <a:cs typeface="Century Gothic"/>
                <a:sym typeface="Century Gothic"/>
              </a:rPr>
              <a:t>En général</a:t>
            </a:r>
            <a:r>
              <a:rPr lang="en" sz="1600">
                <a:solidFill>
                  <a:srgbClr val="484B4E"/>
                </a:solidFill>
                <a:latin typeface="Century Gothic"/>
                <a:ea typeface="Century Gothic"/>
                <a:cs typeface="Century Gothic"/>
                <a:sym typeface="Century Gothic"/>
              </a:rPr>
              <a:t>, l</a:t>
            </a:r>
            <a:r>
              <a:rPr lang="en" sz="1600">
                <a:solidFill>
                  <a:srgbClr val="484B4E"/>
                </a:solidFill>
                <a:latin typeface="Century Gothic"/>
                <a:ea typeface="Century Gothic"/>
                <a:cs typeface="Century Gothic"/>
                <a:sym typeface="Century Gothic"/>
              </a:rPr>
              <a:t>orsque</a:t>
            </a:r>
            <a:r>
              <a:rPr lang="en" sz="1600">
                <a:solidFill>
                  <a:srgbClr val="484B4E"/>
                </a:solidFill>
                <a:latin typeface="Century Gothic"/>
                <a:ea typeface="Century Gothic"/>
                <a:cs typeface="Century Gothic"/>
                <a:sym typeface="Century Gothic"/>
              </a:rPr>
              <a:t> la complexité d’un modèle augmente, son interprétabilité diminue. </a:t>
            </a:r>
            <a:endParaRPr sz="1800">
              <a:solidFill>
                <a:srgbClr val="2A2E33"/>
              </a:solidFill>
            </a:endParaRPr>
          </a:p>
        </p:txBody>
      </p:sp>
      <p:sp>
        <p:nvSpPr>
          <p:cNvPr id="225" name="Google Shape;225;p38"/>
          <p:cNvSpPr txBox="1"/>
          <p:nvPr/>
        </p:nvSpPr>
        <p:spPr>
          <a:xfrm>
            <a:off x="5876756" y="2334919"/>
            <a:ext cx="2680800" cy="20958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Clr>
                <a:schemeClr val="dk1"/>
              </a:buClr>
              <a:buSzPts val="800"/>
              <a:buFont typeface="Arial"/>
              <a:buNone/>
            </a:pPr>
            <a:r>
              <a:rPr lang="en" sz="1500">
                <a:solidFill>
                  <a:srgbClr val="2A2E33"/>
                </a:solidFill>
              </a:rPr>
              <a:t>Exemples concrets:</a:t>
            </a:r>
            <a:endParaRPr sz="1500">
              <a:solidFill>
                <a:srgbClr val="2A2E33"/>
              </a:solidFill>
            </a:endParaRPr>
          </a:p>
          <a:p>
            <a:pPr indent="-254000" lvl="0" marL="342900" rtl="0" algn="l">
              <a:lnSpc>
                <a:spcPct val="115000"/>
              </a:lnSpc>
              <a:spcBef>
                <a:spcPts val="0"/>
              </a:spcBef>
              <a:spcAft>
                <a:spcPts val="0"/>
              </a:spcAft>
              <a:buClr>
                <a:srgbClr val="2A2E33"/>
              </a:buClr>
              <a:buSzPts val="1400"/>
              <a:buChar char="●"/>
            </a:pPr>
            <a:r>
              <a:rPr lang="en" sz="1400">
                <a:solidFill>
                  <a:srgbClr val="2A2E33"/>
                </a:solidFill>
              </a:rPr>
              <a:t>Prêt bancaire refusé</a:t>
            </a:r>
            <a:endParaRPr sz="1400">
              <a:solidFill>
                <a:srgbClr val="2A2E33"/>
              </a:solidFill>
            </a:endParaRPr>
          </a:p>
          <a:p>
            <a:pPr indent="-254000" lvl="0" marL="342900" rtl="0" algn="l">
              <a:lnSpc>
                <a:spcPct val="115000"/>
              </a:lnSpc>
              <a:spcBef>
                <a:spcPts val="0"/>
              </a:spcBef>
              <a:spcAft>
                <a:spcPts val="0"/>
              </a:spcAft>
              <a:buClr>
                <a:srgbClr val="2A2E33"/>
              </a:buClr>
              <a:buSzPts val="1400"/>
              <a:buChar char="●"/>
            </a:pPr>
            <a:r>
              <a:rPr lang="en" sz="1400">
                <a:solidFill>
                  <a:srgbClr val="2A2E33"/>
                </a:solidFill>
              </a:rPr>
              <a:t>Détection de cancer</a:t>
            </a:r>
            <a:endParaRPr sz="1400">
              <a:solidFill>
                <a:srgbClr val="2A2E33"/>
              </a:solidFill>
            </a:endParaRPr>
          </a:p>
          <a:p>
            <a:pPr indent="-254000" lvl="0" marL="342900" rtl="0" algn="l">
              <a:lnSpc>
                <a:spcPct val="115000"/>
              </a:lnSpc>
              <a:spcBef>
                <a:spcPts val="0"/>
              </a:spcBef>
              <a:spcAft>
                <a:spcPts val="0"/>
              </a:spcAft>
              <a:buClr>
                <a:srgbClr val="2A2E33"/>
              </a:buClr>
              <a:buSzPts val="1400"/>
              <a:buChar char="●"/>
            </a:pPr>
            <a:r>
              <a:rPr lang="en" sz="1400">
                <a:solidFill>
                  <a:srgbClr val="2A2E33"/>
                </a:solidFill>
              </a:rPr>
              <a:t>Candidature non retenue</a:t>
            </a:r>
            <a:endParaRPr sz="1400">
              <a:solidFill>
                <a:srgbClr val="2A2E33"/>
              </a:solidFill>
            </a:endParaRPr>
          </a:p>
          <a:p>
            <a:pPr indent="-254000" lvl="0" marL="342900" rtl="0" algn="l">
              <a:lnSpc>
                <a:spcPct val="115000"/>
              </a:lnSpc>
              <a:spcBef>
                <a:spcPts val="0"/>
              </a:spcBef>
              <a:spcAft>
                <a:spcPts val="0"/>
              </a:spcAft>
              <a:buClr>
                <a:srgbClr val="2A2E33"/>
              </a:buClr>
              <a:buSzPts val="1400"/>
              <a:buChar char="●"/>
            </a:pPr>
            <a:r>
              <a:rPr lang="en" sz="1400">
                <a:solidFill>
                  <a:srgbClr val="2A2E33"/>
                </a:solidFill>
              </a:rPr>
              <a:t>Etc.</a:t>
            </a:r>
            <a:endParaRPr sz="1400">
              <a:solidFill>
                <a:srgbClr val="2A2E33"/>
              </a:solidFill>
            </a:endParaRPr>
          </a:p>
          <a:p>
            <a:pPr indent="0" lvl="0" marL="0" rtl="0" algn="l">
              <a:lnSpc>
                <a:spcPct val="115000"/>
              </a:lnSpc>
              <a:spcBef>
                <a:spcPts val="0"/>
              </a:spcBef>
              <a:spcAft>
                <a:spcPts val="0"/>
              </a:spcAft>
              <a:buClr>
                <a:schemeClr val="dk1"/>
              </a:buClr>
              <a:buSzPts val="800"/>
              <a:buFont typeface="Arial"/>
              <a:buNone/>
            </a:pPr>
            <a:r>
              <a:t/>
            </a:r>
            <a:endParaRPr sz="1500">
              <a:solidFill>
                <a:schemeClr val="dk1"/>
              </a:solidFill>
            </a:endParaRPr>
          </a:p>
          <a:p>
            <a:pPr indent="0" lvl="0" marL="0" rtl="0" algn="ctr">
              <a:lnSpc>
                <a:spcPct val="115000"/>
              </a:lnSpc>
              <a:spcBef>
                <a:spcPts val="0"/>
              </a:spcBef>
              <a:spcAft>
                <a:spcPts val="0"/>
              </a:spcAft>
              <a:buClr>
                <a:schemeClr val="dk1"/>
              </a:buClr>
              <a:buSzPts val="800"/>
              <a:buFont typeface="Arial"/>
              <a:buNone/>
            </a:pPr>
            <a:r>
              <a:rPr lang="en" sz="1500">
                <a:solidFill>
                  <a:srgbClr val="FF0000"/>
                </a:solidFill>
                <a:highlight>
                  <a:srgbClr val="FFFF00"/>
                </a:highlight>
              </a:rPr>
              <a:t>Pourquoi ces décisions?</a:t>
            </a:r>
            <a:endParaRPr sz="1500">
              <a:solidFill>
                <a:srgbClr val="FF0000"/>
              </a:solidFill>
              <a:highlight>
                <a:srgbClr val="FFFF00"/>
              </a:highlight>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p:txBody>
      </p:sp>
      <p:sp>
        <p:nvSpPr>
          <p:cNvPr id="226" name="Google Shape;226;p38"/>
          <p:cNvSpPr/>
          <p:nvPr/>
        </p:nvSpPr>
        <p:spPr>
          <a:xfrm>
            <a:off x="1558781" y="2707838"/>
            <a:ext cx="174300" cy="1231500"/>
          </a:xfrm>
          <a:prstGeom prst="upArrow">
            <a:avLst>
              <a:gd fmla="val 50000" name="adj1"/>
              <a:gd fmla="val 50000" name="adj2"/>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idx="4294967295" type="title"/>
          </p:nvPr>
        </p:nvSpPr>
        <p:spPr>
          <a:xfrm>
            <a:off x="392906" y="431006"/>
            <a:ext cx="7274700" cy="818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300"/>
              <a:t>Exemple de demande de carte de crédit</a:t>
            </a:r>
            <a:endParaRPr sz="2300"/>
          </a:p>
        </p:txBody>
      </p:sp>
      <p:sp>
        <p:nvSpPr>
          <p:cNvPr id="232" name="Google Shape;232;p39"/>
          <p:cNvSpPr txBox="1"/>
          <p:nvPr/>
        </p:nvSpPr>
        <p:spPr>
          <a:xfrm>
            <a:off x="408769" y="1035244"/>
            <a:ext cx="8102100" cy="369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500">
                <a:solidFill>
                  <a:srgbClr val="2A2E33"/>
                </a:solidFill>
              </a:rPr>
              <a:t>Comment un banquier pourrait-il expliquer sa décision à un client?</a:t>
            </a:r>
            <a:endParaRPr sz="1500">
              <a:solidFill>
                <a:srgbClr val="2A2E33"/>
              </a:solidFill>
            </a:endParaRPr>
          </a:p>
        </p:txBody>
      </p:sp>
      <p:sp>
        <p:nvSpPr>
          <p:cNvPr id="233" name="Google Shape;233;p39"/>
          <p:cNvSpPr txBox="1"/>
          <p:nvPr/>
        </p:nvSpPr>
        <p:spPr>
          <a:xfrm>
            <a:off x="408769" y="4178494"/>
            <a:ext cx="8102100" cy="6348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None/>
            </a:pPr>
            <a:r>
              <a:rPr lang="en" sz="1500">
                <a:solidFill>
                  <a:srgbClr val="2A2E33"/>
                </a:solidFill>
              </a:rPr>
              <a:t>Que vaut l’exactitude à 95% du modèle complexe, sans intervalle de confiance, et ne pouvant être expliqué? </a:t>
            </a:r>
            <a:endParaRPr sz="1500">
              <a:solidFill>
                <a:srgbClr val="2A2E33"/>
              </a:solidFill>
            </a:endParaRPr>
          </a:p>
        </p:txBody>
      </p:sp>
      <p:pic>
        <p:nvPicPr>
          <p:cNvPr id="234" name="Google Shape;234;p39"/>
          <p:cNvPicPr preferRelativeResize="0"/>
          <p:nvPr/>
        </p:nvPicPr>
        <p:blipFill>
          <a:blip r:embed="rId3">
            <a:alphaModFix/>
          </a:blip>
          <a:stretch>
            <a:fillRect/>
          </a:stretch>
        </p:blipFill>
        <p:spPr>
          <a:xfrm>
            <a:off x="1487363" y="1717819"/>
            <a:ext cx="5693569" cy="22645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idx="1" type="body"/>
          </p:nvPr>
        </p:nvSpPr>
        <p:spPr>
          <a:xfrm>
            <a:off x="298544" y="965719"/>
            <a:ext cx="3874200" cy="1838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1200"/>
              </a:spcAft>
              <a:buSzPts val="4100"/>
              <a:buNone/>
            </a:pPr>
            <a:r>
              <a:rPr lang="en"/>
              <a:t>Biais et Interprétabilité</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L'’interprétabilité peut aider à détecter les biais</a:t>
            </a:r>
            <a:endParaRPr/>
          </a:p>
        </p:txBody>
      </p:sp>
      <p:sp>
        <p:nvSpPr>
          <p:cNvPr id="245" name="Google Shape;245;p41"/>
          <p:cNvSpPr txBox="1"/>
          <p:nvPr>
            <p:ph idx="1" type="body"/>
          </p:nvPr>
        </p:nvSpPr>
        <p:spPr>
          <a:xfrm>
            <a:off x="392906" y="1334267"/>
            <a:ext cx="6548700" cy="32487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Exemple de </a:t>
            </a:r>
            <a:r>
              <a:rPr b="1" lang="en">
                <a:solidFill>
                  <a:srgbClr val="FF0000"/>
                </a:solidFill>
                <a:highlight>
                  <a:srgbClr val="FFFF00"/>
                </a:highlight>
              </a:rPr>
              <a:t>biais de sélection</a:t>
            </a:r>
            <a:endParaRPr/>
          </a:p>
          <a:p>
            <a:pPr indent="0" lvl="0" marL="0" rtl="0" algn="l">
              <a:spcBef>
                <a:spcPts val="1200"/>
              </a:spcBef>
              <a:spcAft>
                <a:spcPts val="0"/>
              </a:spcAft>
              <a:buNone/>
            </a:pPr>
            <a:r>
              <a:t/>
            </a:r>
            <a:endParaRPr/>
          </a:p>
          <a:p>
            <a:pPr indent="-234950" lvl="0" marL="342900" rtl="0" algn="l">
              <a:spcBef>
                <a:spcPts val="1200"/>
              </a:spcBef>
              <a:spcAft>
                <a:spcPts val="0"/>
              </a:spcAft>
              <a:buSzPts val="1100"/>
              <a:buChar char="●"/>
            </a:pPr>
            <a:r>
              <a:rPr lang="en" sz="1600"/>
              <a:t>On analyse les CV/résumés de 100 femmes et de 1000 hommes. </a:t>
            </a:r>
            <a:br>
              <a:rPr lang="en" sz="1600"/>
            </a:br>
            <a:endParaRPr sz="1600"/>
          </a:p>
          <a:p>
            <a:pPr indent="-234950" lvl="0" marL="342900" rtl="0" algn="l">
              <a:spcBef>
                <a:spcPts val="0"/>
              </a:spcBef>
              <a:spcAft>
                <a:spcPts val="0"/>
              </a:spcAft>
              <a:buSzPts val="1100"/>
              <a:buChar char="●"/>
            </a:pPr>
            <a:r>
              <a:rPr lang="en" sz="1600"/>
              <a:t>Il y a plus que les caractéristiques corrélé avec l'embauche soient des caractéristiques </a:t>
            </a:r>
            <a:r>
              <a:rPr lang="en" sz="1600"/>
              <a:t>partagés par les candidats masculins</a:t>
            </a:r>
            <a:r>
              <a:rPr lang="en" sz="1600"/>
              <a:t>.</a:t>
            </a:r>
            <a:br>
              <a:rPr lang="en" sz="1600"/>
            </a:br>
            <a:endParaRPr sz="1600"/>
          </a:p>
          <a:p>
            <a:pPr indent="-234950" lvl="0" marL="342900" rtl="0" algn="l">
              <a:spcBef>
                <a:spcPts val="0"/>
              </a:spcBef>
              <a:spcAft>
                <a:spcPts val="0"/>
              </a:spcAft>
              <a:buSzPts val="1100"/>
              <a:buChar char="●"/>
            </a:pPr>
            <a:r>
              <a:rPr lang="en" sz="1600"/>
              <a:t>Un modèle entraîné sur ces données pourrait déterminer que le genre (ou des caractéristiques corrélées) des applicants est un attribut principal de performance!</a:t>
            </a:r>
            <a:br>
              <a:rPr lang="en" sz="1600"/>
            </a:br>
            <a:endParaRPr sz="1600"/>
          </a:p>
          <a:p>
            <a:pPr indent="-234950" lvl="0" marL="342900" rtl="0" algn="l">
              <a:spcBef>
                <a:spcPts val="0"/>
              </a:spcBef>
              <a:spcAft>
                <a:spcPts val="0"/>
              </a:spcAft>
              <a:buSzPts val="1100"/>
              <a:buChar char="●"/>
            </a:pPr>
            <a:r>
              <a:rPr lang="en" sz="1600"/>
              <a:t>Plus de détails dans le cours sur les biais algorithmiques. </a:t>
            </a:r>
            <a:endParaRPr sz="1600"/>
          </a:p>
        </p:txBody>
      </p:sp>
      <p:pic>
        <p:nvPicPr>
          <p:cNvPr id="246" name="Google Shape;246;p41"/>
          <p:cNvPicPr preferRelativeResize="0"/>
          <p:nvPr/>
        </p:nvPicPr>
        <p:blipFill>
          <a:blip r:embed="rId3">
            <a:alphaModFix/>
          </a:blip>
          <a:stretch>
            <a:fillRect/>
          </a:stretch>
        </p:blipFill>
        <p:spPr>
          <a:xfrm>
            <a:off x="7502063" y="2083613"/>
            <a:ext cx="1247796" cy="129761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t>L'’interprétabilité peut aider à détecter les biais</a:t>
            </a:r>
            <a:endParaRPr/>
          </a:p>
        </p:txBody>
      </p:sp>
      <p:sp>
        <p:nvSpPr>
          <p:cNvPr id="252" name="Google Shape;252;p42"/>
          <p:cNvSpPr txBox="1"/>
          <p:nvPr>
            <p:ph idx="1" type="body"/>
          </p:nvPr>
        </p:nvSpPr>
        <p:spPr>
          <a:xfrm>
            <a:off x="392906" y="1620019"/>
            <a:ext cx="8357100" cy="2204700"/>
          </a:xfrm>
          <a:prstGeom prst="rect">
            <a:avLst/>
          </a:prstGeom>
        </p:spPr>
        <p:txBody>
          <a:bodyPr anchorCtr="0" anchor="t" bIns="0" lIns="0" spcFirstLastPara="1" rIns="0" wrap="square" tIns="0">
            <a:noAutofit/>
          </a:bodyPr>
          <a:lstStyle/>
          <a:p>
            <a:pPr indent="0" lvl="0" marL="0" rtl="0" algn="l">
              <a:spcBef>
                <a:spcPts val="500"/>
              </a:spcBef>
              <a:spcAft>
                <a:spcPts val="0"/>
              </a:spcAft>
              <a:buClr>
                <a:schemeClr val="dk1"/>
              </a:buClr>
              <a:buSzPts val="800"/>
              <a:buFont typeface="Arial"/>
              <a:buNone/>
            </a:pPr>
            <a:r>
              <a:rPr lang="en"/>
              <a:t>Exemple de </a:t>
            </a:r>
            <a:r>
              <a:rPr b="1" lang="en">
                <a:solidFill>
                  <a:srgbClr val="FF0000"/>
                </a:solidFill>
                <a:highlight>
                  <a:srgbClr val="FFFF00"/>
                </a:highlight>
              </a:rPr>
              <a:t>biais de mesure</a:t>
            </a:r>
            <a:endParaRPr>
              <a:solidFill>
                <a:srgbClr val="FF0000"/>
              </a:solidFill>
              <a:highlight>
                <a:srgbClr val="FFFF00"/>
              </a:highlight>
            </a:endParaRPr>
          </a:p>
          <a:p>
            <a:pPr indent="0" lvl="0" marL="0" rtl="0" algn="l">
              <a:spcBef>
                <a:spcPts val="1200"/>
              </a:spcBef>
              <a:spcAft>
                <a:spcPts val="0"/>
              </a:spcAft>
              <a:buNone/>
            </a:pPr>
            <a:r>
              <a:t/>
            </a:r>
            <a:endParaRPr/>
          </a:p>
          <a:p>
            <a:pPr indent="-254000" lvl="0" marL="342900" rtl="0" algn="l">
              <a:spcBef>
                <a:spcPts val="1200"/>
              </a:spcBef>
              <a:spcAft>
                <a:spcPts val="0"/>
              </a:spcAft>
              <a:buSzPts val="1400"/>
              <a:buChar char="●"/>
            </a:pPr>
            <a:r>
              <a:rPr lang="en"/>
              <a:t>Un système d’analyse d’images médicales est entraîné à détecter des cancers dans des images de type IRM.</a:t>
            </a:r>
            <a:endParaRPr/>
          </a:p>
          <a:p>
            <a:pPr indent="-254000" lvl="0" marL="342900" rtl="0" algn="l">
              <a:spcBef>
                <a:spcPts val="0"/>
              </a:spcBef>
              <a:spcAft>
                <a:spcPts val="0"/>
              </a:spcAft>
              <a:buSzPts val="1400"/>
              <a:buChar char="●"/>
            </a:pPr>
            <a:r>
              <a:rPr lang="en"/>
              <a:t>Problème: </a:t>
            </a:r>
            <a:endParaRPr/>
          </a:p>
          <a:p>
            <a:pPr indent="-279400" lvl="1" marL="685800" rtl="0" algn="l">
              <a:spcBef>
                <a:spcPts val="0"/>
              </a:spcBef>
              <a:spcAft>
                <a:spcPts val="0"/>
              </a:spcAft>
              <a:buSzPts val="1800"/>
              <a:buChar char="○"/>
            </a:pPr>
            <a:r>
              <a:rPr lang="en"/>
              <a:t>Les cas positifs sont confirmés avec la machine B.</a:t>
            </a:r>
            <a:endParaRPr/>
          </a:p>
          <a:p>
            <a:pPr indent="-279400" lvl="1" marL="685800" rtl="0" algn="l">
              <a:spcBef>
                <a:spcPts val="0"/>
              </a:spcBef>
              <a:spcAft>
                <a:spcPts val="0"/>
              </a:spcAft>
              <a:buSzPts val="1800"/>
              <a:buChar char="○"/>
            </a:pPr>
            <a:r>
              <a:rPr lang="en"/>
              <a:t>Les cas négatifs proviennent tous de la machine A.</a:t>
            </a:r>
            <a:endParaRPr/>
          </a:p>
          <a:p>
            <a:pPr indent="0" lvl="0" marL="0" rtl="0" algn="l">
              <a:spcBef>
                <a:spcPts val="1200"/>
              </a:spcBef>
              <a:spcAft>
                <a:spcPts val="1200"/>
              </a:spcAft>
              <a:buNone/>
            </a:pPr>
            <a:r>
              <a:t/>
            </a:r>
            <a:endParaRPr/>
          </a:p>
        </p:txBody>
      </p:sp>
      <p:pic>
        <p:nvPicPr>
          <p:cNvPr id="253" name="Google Shape;253;p42"/>
          <p:cNvPicPr preferRelativeResize="0"/>
          <p:nvPr/>
        </p:nvPicPr>
        <p:blipFill>
          <a:blip r:embed="rId3">
            <a:alphaModFix/>
          </a:blip>
          <a:stretch>
            <a:fillRect/>
          </a:stretch>
        </p:blipFill>
        <p:spPr>
          <a:xfrm>
            <a:off x="6298647" y="3440568"/>
            <a:ext cx="2451263" cy="1451700"/>
          </a:xfrm>
          <a:prstGeom prst="rect">
            <a:avLst/>
          </a:prstGeom>
          <a:noFill/>
          <a:ln>
            <a:noFill/>
          </a:ln>
        </p:spPr>
      </p:pic>
      <p:sp>
        <p:nvSpPr>
          <p:cNvPr id="254" name="Google Shape;254;p42"/>
          <p:cNvSpPr txBox="1"/>
          <p:nvPr/>
        </p:nvSpPr>
        <p:spPr>
          <a:xfrm>
            <a:off x="346050" y="3903638"/>
            <a:ext cx="5274300" cy="637200"/>
          </a:xfrm>
          <a:prstGeom prst="rect">
            <a:avLst/>
          </a:prstGeom>
          <a:noFill/>
          <a:ln>
            <a:noFill/>
          </a:ln>
        </p:spPr>
        <p:txBody>
          <a:bodyPr anchorCtr="0" anchor="t" bIns="68575" lIns="68575" spcFirstLastPara="1" rIns="68575" wrap="square" tIns="68575">
            <a:spAutoFit/>
          </a:bodyPr>
          <a:lstStyle/>
          <a:p>
            <a:pPr indent="-254000" lvl="0" marL="342900" rtl="0" algn="l">
              <a:lnSpc>
                <a:spcPct val="90000"/>
              </a:lnSpc>
              <a:spcBef>
                <a:spcPts val="500"/>
              </a:spcBef>
              <a:spcAft>
                <a:spcPts val="0"/>
              </a:spcAft>
              <a:buClr>
                <a:schemeClr val="accent1"/>
              </a:buClr>
              <a:buSzPts val="1400"/>
              <a:buChar char="●"/>
            </a:pPr>
            <a:r>
              <a:rPr lang="en" sz="1800">
                <a:solidFill>
                  <a:srgbClr val="484B4E"/>
                </a:solidFill>
                <a:latin typeface="Century Gothic"/>
                <a:ea typeface="Century Gothic"/>
                <a:cs typeface="Century Gothic"/>
                <a:sym typeface="Century Gothic"/>
              </a:rPr>
              <a:t>Le taux de détection de cancers sera biaisé par la machine utilisée. </a:t>
            </a:r>
            <a:endParaRPr sz="1100">
              <a:latin typeface="Century Gothic"/>
              <a:ea typeface="Century Gothic"/>
              <a:cs typeface="Century Gothic"/>
              <a:sym typeface="Century Gothic"/>
            </a:endParaRPr>
          </a:p>
        </p:txBody>
      </p:sp>
      <p:sp>
        <p:nvSpPr>
          <p:cNvPr id="255" name="Google Shape;255;p42"/>
          <p:cNvSpPr txBox="1"/>
          <p:nvPr/>
        </p:nvSpPr>
        <p:spPr>
          <a:xfrm>
            <a:off x="6407963" y="4843350"/>
            <a:ext cx="10026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Scanner CT</a:t>
            </a:r>
            <a:endParaRPr b="1" sz="1100">
              <a:latin typeface="Century Gothic"/>
              <a:ea typeface="Century Gothic"/>
              <a:cs typeface="Century Gothic"/>
              <a:sym typeface="Century Gothic"/>
            </a:endParaRPr>
          </a:p>
        </p:txBody>
      </p:sp>
      <p:sp>
        <p:nvSpPr>
          <p:cNvPr id="256" name="Google Shape;256;p42"/>
          <p:cNvSpPr txBox="1"/>
          <p:nvPr/>
        </p:nvSpPr>
        <p:spPr>
          <a:xfrm>
            <a:off x="7665263" y="4843350"/>
            <a:ext cx="10026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IRM</a:t>
            </a:r>
            <a:endParaRPr b="1" sz="1100">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idx="1" type="body"/>
          </p:nvPr>
        </p:nvSpPr>
        <p:spPr>
          <a:xfrm>
            <a:off x="298544" y="965719"/>
            <a:ext cx="3874200" cy="1838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1200"/>
              </a:spcAft>
              <a:buSzPts val="4100"/>
              <a:buNone/>
            </a:pPr>
            <a:r>
              <a:rPr lang="en"/>
              <a:t>Interprétabilité </a:t>
            </a:r>
            <a:r>
              <a:rPr i="1" lang="en"/>
              <a:t>versus</a:t>
            </a:r>
            <a:r>
              <a:rPr lang="en"/>
              <a:t> complexité</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Interprétabilité des résultats: modèles simples</a:t>
            </a:r>
            <a:endParaRPr/>
          </a:p>
        </p:txBody>
      </p:sp>
      <p:sp>
        <p:nvSpPr>
          <p:cNvPr id="267" name="Google Shape;267;p44"/>
          <p:cNvSpPr txBox="1"/>
          <p:nvPr>
            <p:ph idx="1" type="body"/>
          </p:nvPr>
        </p:nvSpPr>
        <p:spPr>
          <a:xfrm>
            <a:off x="392906" y="1724887"/>
            <a:ext cx="8357100" cy="1111500"/>
          </a:xfrm>
          <a:prstGeom prst="rect">
            <a:avLst/>
          </a:prstGeom>
        </p:spPr>
        <p:txBody>
          <a:bodyPr anchorCtr="0" anchor="t" bIns="0" lIns="0" spcFirstLastPara="1" rIns="0" wrap="square" tIns="0">
            <a:noAutofit/>
          </a:bodyPr>
          <a:lstStyle/>
          <a:p>
            <a:pPr indent="0" lvl="0" marL="0" marR="0" rtl="0" algn="l">
              <a:lnSpc>
                <a:spcPct val="150000"/>
              </a:lnSpc>
              <a:spcBef>
                <a:spcPts val="0"/>
              </a:spcBef>
              <a:spcAft>
                <a:spcPts val="600"/>
              </a:spcAft>
              <a:buNone/>
            </a:pPr>
            <a:r>
              <a:rPr lang="en" sz="1400">
                <a:solidFill>
                  <a:srgbClr val="40454D"/>
                </a:solidFill>
              </a:rPr>
              <a:t>Il est facile d’expliquer les décisions prises par les modèles simples tels que :</a:t>
            </a:r>
            <a:endParaRPr sz="1100">
              <a:solidFill>
                <a:srgbClr val="40454D"/>
              </a:solidFill>
            </a:endParaRPr>
          </a:p>
        </p:txBody>
      </p:sp>
      <p:pic>
        <p:nvPicPr>
          <p:cNvPr id="268" name="Google Shape;268;p44"/>
          <p:cNvPicPr preferRelativeResize="0"/>
          <p:nvPr/>
        </p:nvPicPr>
        <p:blipFill>
          <a:blip r:embed="rId3">
            <a:alphaModFix/>
          </a:blip>
          <a:stretch>
            <a:fillRect/>
          </a:stretch>
        </p:blipFill>
        <p:spPr>
          <a:xfrm>
            <a:off x="5414550" y="2697612"/>
            <a:ext cx="1620202" cy="1851660"/>
          </a:xfrm>
          <a:prstGeom prst="rect">
            <a:avLst/>
          </a:prstGeom>
          <a:noFill/>
          <a:ln>
            <a:noFill/>
          </a:ln>
        </p:spPr>
      </p:pic>
      <p:sp>
        <p:nvSpPr>
          <p:cNvPr id="269" name="Google Shape;269;p44"/>
          <p:cNvSpPr txBox="1"/>
          <p:nvPr/>
        </p:nvSpPr>
        <p:spPr>
          <a:xfrm>
            <a:off x="5426644" y="2273025"/>
            <a:ext cx="1726800" cy="338700"/>
          </a:xfrm>
          <a:prstGeom prst="rect">
            <a:avLst/>
          </a:prstGeom>
          <a:noFill/>
          <a:ln>
            <a:noFill/>
          </a:ln>
        </p:spPr>
        <p:txBody>
          <a:bodyPr anchorCtr="0" anchor="t" bIns="68575" lIns="68575" spcFirstLastPara="1" rIns="68575" wrap="square" tIns="68575">
            <a:spAutoFit/>
          </a:bodyPr>
          <a:lstStyle/>
          <a:p>
            <a:pPr indent="0" lvl="0" marL="0" rtl="0" algn="ctr">
              <a:lnSpc>
                <a:spcPct val="150000"/>
              </a:lnSpc>
              <a:spcBef>
                <a:spcPts val="0"/>
              </a:spcBef>
              <a:spcAft>
                <a:spcPts val="600"/>
              </a:spcAft>
              <a:buNone/>
            </a:pPr>
            <a:r>
              <a:rPr lang="en" sz="1300">
                <a:solidFill>
                  <a:srgbClr val="FFFF00"/>
                </a:solidFill>
                <a:highlight>
                  <a:srgbClr val="FF0000"/>
                </a:highlight>
                <a:latin typeface="Century Gothic"/>
                <a:ea typeface="Century Gothic"/>
                <a:cs typeface="Century Gothic"/>
                <a:sym typeface="Century Gothic"/>
              </a:rPr>
              <a:t>Arbre décisionnel</a:t>
            </a:r>
            <a:endParaRPr sz="1200"/>
          </a:p>
        </p:txBody>
      </p:sp>
      <p:sp>
        <p:nvSpPr>
          <p:cNvPr id="270" name="Google Shape;270;p44"/>
          <p:cNvSpPr txBox="1"/>
          <p:nvPr/>
        </p:nvSpPr>
        <p:spPr>
          <a:xfrm>
            <a:off x="1736456" y="2269998"/>
            <a:ext cx="2045100" cy="274200"/>
          </a:xfrm>
          <a:prstGeom prst="rect">
            <a:avLst/>
          </a:prstGeom>
          <a:noFill/>
          <a:ln>
            <a:noFill/>
          </a:ln>
        </p:spPr>
        <p:txBody>
          <a:bodyPr anchorCtr="0" anchor="t" bIns="68575" lIns="68575" spcFirstLastPara="1" rIns="68575" wrap="square" tIns="68575">
            <a:noAutofit/>
          </a:bodyPr>
          <a:lstStyle/>
          <a:p>
            <a:pPr indent="0" lvl="0" marL="0" marR="0" rtl="0" algn="ctr">
              <a:lnSpc>
                <a:spcPct val="150000"/>
              </a:lnSpc>
              <a:spcBef>
                <a:spcPts val="0"/>
              </a:spcBef>
              <a:spcAft>
                <a:spcPts val="600"/>
              </a:spcAft>
              <a:buNone/>
            </a:pPr>
            <a:r>
              <a:rPr lang="en" sz="1300">
                <a:solidFill>
                  <a:srgbClr val="FFFF00"/>
                </a:solidFill>
                <a:highlight>
                  <a:srgbClr val="FF0000"/>
                </a:highlight>
                <a:latin typeface="Century Gothic"/>
                <a:ea typeface="Century Gothic"/>
                <a:cs typeface="Century Gothic"/>
                <a:sym typeface="Century Gothic"/>
              </a:rPr>
              <a:t>Régression linéaire</a:t>
            </a:r>
            <a:endParaRPr sz="1300">
              <a:solidFill>
                <a:srgbClr val="FFFF00"/>
              </a:solidFill>
              <a:highlight>
                <a:srgbClr val="FF0000"/>
              </a:highlight>
              <a:latin typeface="Century Gothic"/>
              <a:ea typeface="Century Gothic"/>
              <a:cs typeface="Century Gothic"/>
              <a:sym typeface="Century Gothic"/>
            </a:endParaRPr>
          </a:p>
        </p:txBody>
      </p:sp>
      <p:grpSp>
        <p:nvGrpSpPr>
          <p:cNvPr id="271" name="Google Shape;271;p44"/>
          <p:cNvGrpSpPr/>
          <p:nvPr/>
        </p:nvGrpSpPr>
        <p:grpSpPr>
          <a:xfrm>
            <a:off x="886106" y="2549756"/>
            <a:ext cx="3951900" cy="2253600"/>
            <a:chOff x="1181475" y="3399675"/>
            <a:chExt cx="5269200" cy="3004800"/>
          </a:xfrm>
        </p:grpSpPr>
        <p:pic>
          <p:nvPicPr>
            <p:cNvPr id="272" name="Google Shape;272;p44"/>
            <p:cNvPicPr preferRelativeResize="0"/>
            <p:nvPr/>
          </p:nvPicPr>
          <p:blipFill>
            <a:blip r:embed="rId4">
              <a:alphaModFix/>
            </a:blip>
            <a:stretch>
              <a:fillRect/>
            </a:stretch>
          </p:blipFill>
          <p:spPr>
            <a:xfrm>
              <a:off x="1387850" y="3399675"/>
              <a:ext cx="4886325" cy="2800350"/>
            </a:xfrm>
            <a:prstGeom prst="rect">
              <a:avLst/>
            </a:prstGeom>
            <a:noFill/>
            <a:ln>
              <a:noFill/>
            </a:ln>
          </p:spPr>
        </p:pic>
        <p:sp>
          <p:nvSpPr>
            <p:cNvPr id="273" name="Google Shape;273;p44"/>
            <p:cNvSpPr/>
            <p:nvPr/>
          </p:nvSpPr>
          <p:spPr>
            <a:xfrm>
              <a:off x="1181475" y="6132975"/>
              <a:ext cx="5269200" cy="27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p:nvPr/>
        </p:nvSpPr>
        <p:spPr>
          <a:xfrm>
            <a:off x="1161113" y="3137025"/>
            <a:ext cx="7323000" cy="153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 name="Google Shape;279;p45"/>
          <p:cNvSpPr txBox="1"/>
          <p:nvPr/>
        </p:nvSpPr>
        <p:spPr>
          <a:xfrm>
            <a:off x="685800" y="1187794"/>
            <a:ext cx="6952500" cy="354000"/>
          </a:xfrm>
          <a:prstGeom prst="rect">
            <a:avLst/>
          </a:prstGeom>
          <a:noFill/>
          <a:ln>
            <a:noFill/>
          </a:ln>
        </p:spPr>
        <p:txBody>
          <a:bodyPr anchorCtr="0" anchor="t" bIns="68575" lIns="68575" spcFirstLastPara="1" rIns="68575" wrap="square" tIns="68575">
            <a:spAutoFit/>
          </a:bodyPr>
          <a:lstStyle/>
          <a:p>
            <a:pPr indent="-254000" lvl="0" marL="342900" rtl="0" algn="l">
              <a:lnSpc>
                <a:spcPct val="90000"/>
              </a:lnSpc>
              <a:spcBef>
                <a:spcPts val="0"/>
              </a:spcBef>
              <a:spcAft>
                <a:spcPts val="0"/>
              </a:spcAft>
              <a:buClr>
                <a:srgbClr val="484B4E"/>
              </a:buClr>
              <a:buSzPts val="1400"/>
              <a:buFont typeface="Century Gothic"/>
              <a:buChar char="●"/>
            </a:pPr>
            <a:r>
              <a:rPr lang="en" sz="1400">
                <a:solidFill>
                  <a:srgbClr val="484B4E"/>
                </a:solidFill>
                <a:latin typeface="Century Gothic"/>
                <a:ea typeface="Century Gothic"/>
                <a:cs typeface="Century Gothic"/>
                <a:sym typeface="Century Gothic"/>
              </a:rPr>
              <a:t>Modèle linéaire simple :</a:t>
            </a:r>
            <a:endParaRPr sz="1100">
              <a:latin typeface="Century Gothic"/>
              <a:ea typeface="Century Gothic"/>
              <a:cs typeface="Century Gothic"/>
              <a:sym typeface="Century Gothic"/>
            </a:endParaRPr>
          </a:p>
        </p:txBody>
      </p:sp>
      <p:sp>
        <p:nvSpPr>
          <p:cNvPr id="280" name="Google Shape;280;p45"/>
          <p:cNvSpPr txBox="1"/>
          <p:nvPr>
            <p:ph type="title"/>
          </p:nvPr>
        </p:nvSpPr>
        <p:spPr>
          <a:xfrm>
            <a:off x="294680" y="323255"/>
            <a:ext cx="5456100" cy="61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sz="2300"/>
              <a:t>Exemple de la régression linéaire</a:t>
            </a:r>
            <a:endParaRPr/>
          </a:p>
        </p:txBody>
      </p:sp>
      <p:sp>
        <p:nvSpPr>
          <p:cNvPr id="281" name="Google Shape;281;p45"/>
          <p:cNvSpPr txBox="1"/>
          <p:nvPr/>
        </p:nvSpPr>
        <p:spPr>
          <a:xfrm>
            <a:off x="7574980" y="3044499"/>
            <a:ext cx="4014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cxnSp>
        <p:nvCxnSpPr>
          <p:cNvPr id="282" name="Google Shape;282;p45"/>
          <p:cNvCxnSpPr/>
          <p:nvPr/>
        </p:nvCxnSpPr>
        <p:spPr>
          <a:xfrm flipH="1">
            <a:off x="5969288" y="1128975"/>
            <a:ext cx="4500" cy="1306500"/>
          </a:xfrm>
          <a:prstGeom prst="straightConnector1">
            <a:avLst/>
          </a:prstGeom>
          <a:noFill/>
          <a:ln cap="flat" cmpd="sng" w="9525">
            <a:solidFill>
              <a:schemeClr val="dk1"/>
            </a:solidFill>
            <a:prstDash val="solid"/>
            <a:round/>
            <a:headEnd len="med" w="med" type="triangle"/>
            <a:tailEnd len="med" w="med" type="none"/>
          </a:ln>
        </p:spPr>
      </p:cxnSp>
      <p:sp>
        <p:nvSpPr>
          <p:cNvPr id="283" name="Google Shape;283;p45"/>
          <p:cNvSpPr/>
          <p:nvPr/>
        </p:nvSpPr>
        <p:spPr>
          <a:xfrm>
            <a:off x="6921564" y="3726338"/>
            <a:ext cx="0" cy="0"/>
          </a:xfrm>
          <a:prstGeom prst="ellipse">
            <a:avLst/>
          </a:prstGeom>
          <a:solidFill>
            <a:srgbClr val="00548A"/>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sp>
        <p:nvSpPr>
          <p:cNvPr id="284" name="Google Shape;284;p45"/>
          <p:cNvSpPr/>
          <p:nvPr/>
        </p:nvSpPr>
        <p:spPr>
          <a:xfrm>
            <a:off x="6508071" y="3700628"/>
            <a:ext cx="0" cy="0"/>
          </a:xfrm>
          <a:prstGeom prst="ellipse">
            <a:avLst/>
          </a:prstGeom>
          <a:solidFill>
            <a:srgbClr val="00548A"/>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sp>
        <p:nvSpPr>
          <p:cNvPr id="285" name="Google Shape;285;p45"/>
          <p:cNvSpPr/>
          <p:nvPr/>
        </p:nvSpPr>
        <p:spPr>
          <a:xfrm>
            <a:off x="6347491" y="4072945"/>
            <a:ext cx="0" cy="0"/>
          </a:xfrm>
          <a:prstGeom prst="ellipse">
            <a:avLst/>
          </a:prstGeom>
          <a:solidFill>
            <a:srgbClr val="00548A"/>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sp>
        <p:nvSpPr>
          <p:cNvPr id="286" name="Google Shape;286;p45"/>
          <p:cNvSpPr/>
          <p:nvPr/>
        </p:nvSpPr>
        <p:spPr>
          <a:xfrm>
            <a:off x="7310970" y="3558748"/>
            <a:ext cx="0" cy="0"/>
          </a:xfrm>
          <a:prstGeom prst="ellipse">
            <a:avLst/>
          </a:prstGeom>
          <a:solidFill>
            <a:srgbClr val="00548A"/>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sp>
        <p:nvSpPr>
          <p:cNvPr id="287" name="Google Shape;287;p45"/>
          <p:cNvSpPr/>
          <p:nvPr/>
        </p:nvSpPr>
        <p:spPr>
          <a:xfrm>
            <a:off x="7391260" y="3387349"/>
            <a:ext cx="0" cy="0"/>
          </a:xfrm>
          <a:prstGeom prst="ellipse">
            <a:avLst/>
          </a:prstGeom>
          <a:solidFill>
            <a:srgbClr val="00548A"/>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sp>
        <p:nvSpPr>
          <p:cNvPr id="288" name="Google Shape;288;p45"/>
          <p:cNvSpPr/>
          <p:nvPr/>
        </p:nvSpPr>
        <p:spPr>
          <a:xfrm>
            <a:off x="7494690" y="2721697"/>
            <a:ext cx="0" cy="0"/>
          </a:xfrm>
          <a:prstGeom prst="ellipse">
            <a:avLst/>
          </a:prstGeom>
          <a:solidFill>
            <a:srgbClr val="00548A"/>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sp>
        <p:nvSpPr>
          <p:cNvPr id="289" name="Google Shape;289;p45"/>
          <p:cNvSpPr/>
          <p:nvPr/>
        </p:nvSpPr>
        <p:spPr>
          <a:xfrm>
            <a:off x="7682033" y="2921663"/>
            <a:ext cx="0" cy="0"/>
          </a:xfrm>
          <a:prstGeom prst="ellipse">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cxnSp>
        <p:nvCxnSpPr>
          <p:cNvPr id="290" name="Google Shape;290;p45"/>
          <p:cNvCxnSpPr/>
          <p:nvPr/>
        </p:nvCxnSpPr>
        <p:spPr>
          <a:xfrm flipH="1" rot="10800000">
            <a:off x="5967805" y="1344116"/>
            <a:ext cx="1607100" cy="762900"/>
          </a:xfrm>
          <a:prstGeom prst="straightConnector1">
            <a:avLst/>
          </a:prstGeom>
          <a:noFill/>
          <a:ln cap="flat" cmpd="sng" w="9525">
            <a:solidFill>
              <a:schemeClr val="dk1"/>
            </a:solidFill>
            <a:prstDash val="solid"/>
            <a:round/>
            <a:headEnd len="med" w="med" type="none"/>
            <a:tailEnd len="med" w="med" type="none"/>
          </a:ln>
        </p:spPr>
      </p:cxnSp>
      <p:cxnSp>
        <p:nvCxnSpPr>
          <p:cNvPr id="291" name="Google Shape;291;p45"/>
          <p:cNvCxnSpPr/>
          <p:nvPr/>
        </p:nvCxnSpPr>
        <p:spPr>
          <a:xfrm rot="10800000">
            <a:off x="7105523" y="1561164"/>
            <a:ext cx="0" cy="285600"/>
          </a:xfrm>
          <a:prstGeom prst="straightConnector1">
            <a:avLst/>
          </a:prstGeom>
          <a:noFill/>
          <a:ln cap="flat" cmpd="sng" w="9525">
            <a:solidFill>
              <a:schemeClr val="dk1"/>
            </a:solidFill>
            <a:prstDash val="solid"/>
            <a:round/>
            <a:headEnd len="med" w="med" type="none"/>
            <a:tailEnd len="med" w="med" type="none"/>
          </a:ln>
        </p:spPr>
      </p:cxnSp>
      <p:cxnSp>
        <p:nvCxnSpPr>
          <p:cNvPr id="292" name="Google Shape;292;p45"/>
          <p:cNvCxnSpPr/>
          <p:nvPr/>
        </p:nvCxnSpPr>
        <p:spPr>
          <a:xfrm>
            <a:off x="6561782" y="1835813"/>
            <a:ext cx="535200" cy="0"/>
          </a:xfrm>
          <a:prstGeom prst="straightConnector1">
            <a:avLst/>
          </a:prstGeom>
          <a:noFill/>
          <a:ln cap="flat" cmpd="sng" w="9525">
            <a:solidFill>
              <a:schemeClr val="dk1"/>
            </a:solidFill>
            <a:prstDash val="solid"/>
            <a:round/>
            <a:headEnd len="med" w="med" type="none"/>
            <a:tailEnd len="med" w="med" type="none"/>
          </a:ln>
        </p:spPr>
      </p:cxnSp>
      <p:sp>
        <p:nvSpPr>
          <p:cNvPr id="293" name="Google Shape;293;p45"/>
          <p:cNvSpPr/>
          <p:nvPr/>
        </p:nvSpPr>
        <p:spPr>
          <a:xfrm>
            <a:off x="6775704" y="3501615"/>
            <a:ext cx="0" cy="0"/>
          </a:xfrm>
          <a:prstGeom prst="ellipse">
            <a:avLst/>
          </a:prstGeom>
          <a:solidFill>
            <a:srgbClr val="00548A"/>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sp>
        <p:nvSpPr>
          <p:cNvPr id="294" name="Google Shape;294;p45"/>
          <p:cNvSpPr/>
          <p:nvPr/>
        </p:nvSpPr>
        <p:spPr>
          <a:xfrm>
            <a:off x="6748941" y="3872027"/>
            <a:ext cx="0" cy="0"/>
          </a:xfrm>
          <a:prstGeom prst="ellipse">
            <a:avLst/>
          </a:prstGeom>
          <a:solidFill>
            <a:srgbClr val="00548A"/>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sp>
        <p:nvSpPr>
          <p:cNvPr id="295" name="Google Shape;295;p45"/>
          <p:cNvSpPr/>
          <p:nvPr/>
        </p:nvSpPr>
        <p:spPr>
          <a:xfrm>
            <a:off x="8137009" y="2530302"/>
            <a:ext cx="0" cy="0"/>
          </a:xfrm>
          <a:prstGeom prst="ellipse">
            <a:avLst/>
          </a:prstGeom>
          <a:solidFill>
            <a:srgbClr val="00548A"/>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sp>
        <p:nvSpPr>
          <p:cNvPr id="296" name="Google Shape;296;p45"/>
          <p:cNvSpPr/>
          <p:nvPr/>
        </p:nvSpPr>
        <p:spPr>
          <a:xfrm>
            <a:off x="8386800" y="2653138"/>
            <a:ext cx="0" cy="0"/>
          </a:xfrm>
          <a:prstGeom prst="ellipse">
            <a:avLst/>
          </a:prstGeom>
          <a:solidFill>
            <a:srgbClr val="00548A"/>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sp>
        <p:nvSpPr>
          <p:cNvPr id="297" name="Google Shape;297;p45"/>
          <p:cNvSpPr/>
          <p:nvPr/>
        </p:nvSpPr>
        <p:spPr>
          <a:xfrm>
            <a:off x="7551840" y="3387349"/>
            <a:ext cx="0" cy="0"/>
          </a:xfrm>
          <a:prstGeom prst="ellipse">
            <a:avLst/>
          </a:prstGeom>
          <a:solidFill>
            <a:srgbClr val="00548A"/>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sp>
        <p:nvSpPr>
          <p:cNvPr id="298" name="Google Shape;298;p45"/>
          <p:cNvSpPr/>
          <p:nvPr/>
        </p:nvSpPr>
        <p:spPr>
          <a:xfrm>
            <a:off x="7052258" y="3439721"/>
            <a:ext cx="0" cy="0"/>
          </a:xfrm>
          <a:prstGeom prst="ellipse">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cxnSp>
        <p:nvCxnSpPr>
          <p:cNvPr id="299" name="Google Shape;299;p45"/>
          <p:cNvCxnSpPr/>
          <p:nvPr/>
        </p:nvCxnSpPr>
        <p:spPr>
          <a:xfrm flipH="1" rot="10800000">
            <a:off x="5969182" y="2487840"/>
            <a:ext cx="1805400" cy="4800"/>
          </a:xfrm>
          <a:prstGeom prst="straightConnector1">
            <a:avLst/>
          </a:prstGeom>
          <a:noFill/>
          <a:ln cap="flat" cmpd="sng" w="9525">
            <a:solidFill>
              <a:schemeClr val="dk1"/>
            </a:solidFill>
            <a:prstDash val="solid"/>
            <a:round/>
            <a:headEnd len="med" w="med" type="none"/>
            <a:tailEnd len="med" w="med" type="triangle"/>
          </a:ln>
        </p:spPr>
      </p:cxnSp>
      <p:sp>
        <p:nvSpPr>
          <p:cNvPr id="300" name="Google Shape;300;p45"/>
          <p:cNvSpPr txBox="1"/>
          <p:nvPr/>
        </p:nvSpPr>
        <p:spPr>
          <a:xfrm>
            <a:off x="5869947" y="2543141"/>
            <a:ext cx="2454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100" u="none" cap="none" strike="noStrike">
                <a:solidFill>
                  <a:srgbClr val="002060"/>
                </a:solidFill>
                <a:latin typeface="Times New Roman"/>
                <a:ea typeface="Times New Roman"/>
                <a:cs typeface="Times New Roman"/>
                <a:sym typeface="Times New Roman"/>
              </a:rPr>
              <a:t>0</a:t>
            </a:r>
            <a:endParaRPr sz="1100"/>
          </a:p>
        </p:txBody>
      </p:sp>
      <p:sp>
        <p:nvSpPr>
          <p:cNvPr id="301" name="Google Shape;301;p45"/>
          <p:cNvSpPr/>
          <p:nvPr/>
        </p:nvSpPr>
        <p:spPr>
          <a:xfrm>
            <a:off x="5898035" y="2107230"/>
            <a:ext cx="58800" cy="385800"/>
          </a:xfrm>
          <a:prstGeom prst="leftBrace">
            <a:avLst>
              <a:gd fmla="val 8333" name="adj1"/>
              <a:gd fmla="val 50000" name="adj2"/>
            </a:avLst>
          </a:prstGeom>
          <a:noFill/>
          <a:ln cap="flat" cmpd="sng" w="9525">
            <a:solidFill>
              <a:srgbClr val="FF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002060"/>
              </a:solidFill>
              <a:latin typeface="Times New Roman"/>
              <a:ea typeface="Times New Roman"/>
              <a:cs typeface="Times New Roman"/>
              <a:sym typeface="Times New Roman"/>
            </a:endParaRPr>
          </a:p>
        </p:txBody>
      </p:sp>
      <p:pic>
        <p:nvPicPr>
          <p:cNvPr id="302" name="Google Shape;302;p45"/>
          <p:cNvPicPr preferRelativeResize="0"/>
          <p:nvPr/>
        </p:nvPicPr>
        <p:blipFill>
          <a:blip r:embed="rId3">
            <a:alphaModFix/>
          </a:blip>
          <a:stretch>
            <a:fillRect/>
          </a:stretch>
        </p:blipFill>
        <p:spPr>
          <a:xfrm>
            <a:off x="3261122" y="1271588"/>
            <a:ext cx="1172718" cy="205740"/>
          </a:xfrm>
          <a:prstGeom prst="rect">
            <a:avLst/>
          </a:prstGeom>
          <a:noFill/>
          <a:ln>
            <a:noFill/>
          </a:ln>
        </p:spPr>
      </p:pic>
      <p:pic>
        <p:nvPicPr>
          <p:cNvPr id="303" name="Google Shape;303;p45"/>
          <p:cNvPicPr preferRelativeResize="0"/>
          <p:nvPr/>
        </p:nvPicPr>
        <p:blipFill>
          <a:blip r:embed="rId4">
            <a:alphaModFix/>
          </a:blip>
          <a:stretch>
            <a:fillRect/>
          </a:stretch>
        </p:blipFill>
        <p:spPr>
          <a:xfrm>
            <a:off x="5758434" y="1165856"/>
            <a:ext cx="159157" cy="205740"/>
          </a:xfrm>
          <a:prstGeom prst="rect">
            <a:avLst/>
          </a:prstGeom>
          <a:noFill/>
          <a:ln>
            <a:noFill/>
          </a:ln>
        </p:spPr>
      </p:pic>
      <p:pic>
        <p:nvPicPr>
          <p:cNvPr id="304" name="Google Shape;304;p45"/>
          <p:cNvPicPr preferRelativeResize="0"/>
          <p:nvPr/>
        </p:nvPicPr>
        <p:blipFill>
          <a:blip r:embed="rId5">
            <a:alphaModFix/>
          </a:blip>
          <a:stretch>
            <a:fillRect/>
          </a:stretch>
        </p:blipFill>
        <p:spPr>
          <a:xfrm>
            <a:off x="7472934" y="2571750"/>
            <a:ext cx="180023" cy="171450"/>
          </a:xfrm>
          <a:prstGeom prst="rect">
            <a:avLst/>
          </a:prstGeom>
          <a:noFill/>
          <a:ln>
            <a:noFill/>
          </a:ln>
        </p:spPr>
      </p:pic>
      <p:pic>
        <p:nvPicPr>
          <p:cNvPr id="305" name="Google Shape;305;p45"/>
          <p:cNvPicPr preferRelativeResize="0"/>
          <p:nvPr/>
        </p:nvPicPr>
        <p:blipFill>
          <a:blip r:embed="rId6">
            <a:alphaModFix/>
          </a:blip>
          <a:stretch>
            <a:fillRect/>
          </a:stretch>
        </p:blipFill>
        <p:spPr>
          <a:xfrm>
            <a:off x="5641819" y="2172450"/>
            <a:ext cx="201513" cy="205740"/>
          </a:xfrm>
          <a:prstGeom prst="rect">
            <a:avLst/>
          </a:prstGeom>
          <a:noFill/>
          <a:ln>
            <a:noFill/>
          </a:ln>
        </p:spPr>
      </p:pic>
      <p:pic>
        <p:nvPicPr>
          <p:cNvPr id="306" name="Google Shape;306;p45"/>
          <p:cNvPicPr preferRelativeResize="0"/>
          <p:nvPr/>
        </p:nvPicPr>
        <p:blipFill>
          <a:blip r:embed="rId7">
            <a:alphaModFix/>
          </a:blip>
          <a:stretch>
            <a:fillRect/>
          </a:stretch>
        </p:blipFill>
        <p:spPr>
          <a:xfrm>
            <a:off x="7468791" y="1882378"/>
            <a:ext cx="521208" cy="274320"/>
          </a:xfrm>
          <a:prstGeom prst="rect">
            <a:avLst/>
          </a:prstGeom>
          <a:noFill/>
          <a:ln>
            <a:noFill/>
          </a:ln>
        </p:spPr>
      </p:pic>
      <p:pic>
        <p:nvPicPr>
          <p:cNvPr id="307" name="Google Shape;307;p45"/>
          <p:cNvPicPr preferRelativeResize="0"/>
          <p:nvPr/>
        </p:nvPicPr>
        <p:blipFill>
          <a:blip r:embed="rId8">
            <a:alphaModFix/>
          </a:blip>
          <a:stretch>
            <a:fillRect/>
          </a:stretch>
        </p:blipFill>
        <p:spPr>
          <a:xfrm>
            <a:off x="6775847" y="1878806"/>
            <a:ext cx="174879" cy="102870"/>
          </a:xfrm>
          <a:prstGeom prst="rect">
            <a:avLst/>
          </a:prstGeom>
          <a:noFill/>
          <a:ln>
            <a:noFill/>
          </a:ln>
        </p:spPr>
      </p:pic>
      <p:pic>
        <p:nvPicPr>
          <p:cNvPr id="308" name="Google Shape;308;p45"/>
          <p:cNvPicPr preferRelativeResize="0"/>
          <p:nvPr/>
        </p:nvPicPr>
        <p:blipFill>
          <a:blip r:embed="rId9">
            <a:alphaModFix/>
          </a:blip>
          <a:stretch>
            <a:fillRect/>
          </a:stretch>
        </p:blipFill>
        <p:spPr>
          <a:xfrm>
            <a:off x="7132320" y="1634490"/>
            <a:ext cx="172822" cy="123444"/>
          </a:xfrm>
          <a:prstGeom prst="rect">
            <a:avLst/>
          </a:prstGeom>
          <a:noFill/>
          <a:ln>
            <a:noFill/>
          </a:ln>
        </p:spPr>
      </p:pic>
      <p:sp>
        <p:nvSpPr>
          <p:cNvPr id="309" name="Google Shape;309;p45"/>
          <p:cNvSpPr txBox="1"/>
          <p:nvPr>
            <p:ph idx="1" type="body"/>
          </p:nvPr>
        </p:nvSpPr>
        <p:spPr>
          <a:xfrm>
            <a:off x="736425" y="2836725"/>
            <a:ext cx="7826100" cy="1325700"/>
          </a:xfrm>
          <a:prstGeom prst="rect">
            <a:avLst/>
          </a:prstGeom>
        </p:spPr>
        <p:txBody>
          <a:bodyPr anchorCtr="0" anchor="t" bIns="0" lIns="0" spcFirstLastPara="1" rIns="0" wrap="square" tIns="0">
            <a:noAutofit/>
          </a:bodyPr>
          <a:lstStyle/>
          <a:p>
            <a:pPr indent="-254000" lvl="0" marL="342900" rtl="0" algn="l">
              <a:lnSpc>
                <a:spcPct val="150000"/>
              </a:lnSpc>
              <a:spcBef>
                <a:spcPts val="500"/>
              </a:spcBef>
              <a:spcAft>
                <a:spcPts val="0"/>
              </a:spcAft>
              <a:buSzPts val="1400"/>
              <a:buChar char="●"/>
            </a:pPr>
            <a:r>
              <a:rPr lang="en" sz="1400"/>
              <a:t>Modèle linéaire général :</a:t>
            </a:r>
            <a:endParaRPr sz="1400"/>
          </a:p>
          <a:p>
            <a:pPr indent="-254000" lvl="1" marL="685800" rtl="0" algn="l">
              <a:lnSpc>
                <a:spcPct val="150000"/>
              </a:lnSpc>
              <a:spcBef>
                <a:spcPts val="0"/>
              </a:spcBef>
              <a:spcAft>
                <a:spcPts val="0"/>
              </a:spcAft>
              <a:buSzPts val="1400"/>
              <a:buChar char="○"/>
            </a:pPr>
            <a:r>
              <a:rPr lang="en" sz="1400"/>
              <a:t>Les plus grandes valeurs        correspondent aux attributs (normalisés)       les plus importants.</a:t>
            </a:r>
            <a:endParaRPr sz="1400"/>
          </a:p>
          <a:p>
            <a:pPr indent="-254000" lvl="1" marL="685800" rtl="0" algn="l">
              <a:lnSpc>
                <a:spcPct val="150000"/>
              </a:lnSpc>
              <a:spcBef>
                <a:spcPts val="0"/>
              </a:spcBef>
              <a:spcAft>
                <a:spcPts val="0"/>
              </a:spcAft>
              <a:buSzPts val="1400"/>
              <a:buChar char="○"/>
            </a:pPr>
            <a:r>
              <a:rPr lang="en" sz="1400"/>
              <a:t>Lorsque             ,  il existe une corrélation positive entre l’attribut       et la réponse    . </a:t>
            </a:r>
            <a:endParaRPr sz="1400"/>
          </a:p>
          <a:p>
            <a:pPr indent="-254000" lvl="1" marL="685800" rtl="0" algn="l">
              <a:lnSpc>
                <a:spcPct val="150000"/>
              </a:lnSpc>
              <a:spcBef>
                <a:spcPts val="0"/>
              </a:spcBef>
              <a:spcAft>
                <a:spcPts val="0"/>
              </a:spcAft>
              <a:buSzPts val="1400"/>
              <a:buChar char="○"/>
            </a:pPr>
            <a:r>
              <a:rPr lang="en" sz="1400"/>
              <a:t>Une variation         produit une variation de la réponse                      lorsque les autres attributs       restent inchangés.</a:t>
            </a:r>
            <a:endParaRPr sz="1400"/>
          </a:p>
        </p:txBody>
      </p:sp>
      <p:pic>
        <p:nvPicPr>
          <p:cNvPr id="310" name="Google Shape;310;p45"/>
          <p:cNvPicPr preferRelativeResize="0"/>
          <p:nvPr/>
        </p:nvPicPr>
        <p:blipFill>
          <a:blip r:embed="rId10">
            <a:alphaModFix/>
          </a:blip>
          <a:stretch>
            <a:fillRect/>
          </a:stretch>
        </p:blipFill>
        <p:spPr>
          <a:xfrm>
            <a:off x="7052239" y="3222578"/>
            <a:ext cx="188595" cy="150876"/>
          </a:xfrm>
          <a:prstGeom prst="rect">
            <a:avLst/>
          </a:prstGeom>
          <a:noFill/>
          <a:ln>
            <a:noFill/>
          </a:ln>
        </p:spPr>
      </p:pic>
      <p:pic>
        <p:nvPicPr>
          <p:cNvPr id="311" name="Google Shape;311;p45"/>
          <p:cNvPicPr preferRelativeResize="0"/>
          <p:nvPr/>
        </p:nvPicPr>
        <p:blipFill>
          <a:blip r:embed="rId10">
            <a:alphaModFix/>
          </a:blip>
          <a:stretch>
            <a:fillRect/>
          </a:stretch>
        </p:blipFill>
        <p:spPr>
          <a:xfrm>
            <a:off x="6508075" y="3830477"/>
            <a:ext cx="188595" cy="150876"/>
          </a:xfrm>
          <a:prstGeom prst="rect">
            <a:avLst/>
          </a:prstGeom>
          <a:noFill/>
          <a:ln>
            <a:noFill/>
          </a:ln>
        </p:spPr>
      </p:pic>
      <p:pic>
        <p:nvPicPr>
          <p:cNvPr id="312" name="Google Shape;312;p45"/>
          <p:cNvPicPr preferRelativeResize="0"/>
          <p:nvPr/>
        </p:nvPicPr>
        <p:blipFill>
          <a:blip r:embed="rId11">
            <a:alphaModFix/>
          </a:blip>
          <a:stretch>
            <a:fillRect/>
          </a:stretch>
        </p:blipFill>
        <p:spPr>
          <a:xfrm>
            <a:off x="7876847" y="3830478"/>
            <a:ext cx="113157" cy="150876"/>
          </a:xfrm>
          <a:prstGeom prst="rect">
            <a:avLst/>
          </a:prstGeom>
          <a:noFill/>
          <a:ln>
            <a:noFill/>
          </a:ln>
        </p:spPr>
      </p:pic>
      <p:pic>
        <p:nvPicPr>
          <p:cNvPr id="313" name="Google Shape;313;p45"/>
          <p:cNvPicPr preferRelativeResize="0"/>
          <p:nvPr/>
        </p:nvPicPr>
        <p:blipFill>
          <a:blip r:embed="rId12">
            <a:alphaModFix/>
          </a:blip>
          <a:stretch>
            <a:fillRect/>
          </a:stretch>
        </p:blipFill>
        <p:spPr>
          <a:xfrm>
            <a:off x="3371850" y="2846070"/>
            <a:ext cx="2305708" cy="205740"/>
          </a:xfrm>
          <a:prstGeom prst="rect">
            <a:avLst/>
          </a:prstGeom>
          <a:noFill/>
          <a:ln>
            <a:noFill/>
          </a:ln>
        </p:spPr>
      </p:pic>
      <p:pic>
        <p:nvPicPr>
          <p:cNvPr id="314" name="Google Shape;314;p45"/>
          <p:cNvPicPr preferRelativeResize="0"/>
          <p:nvPr/>
        </p:nvPicPr>
        <p:blipFill>
          <a:blip r:embed="rId13">
            <a:alphaModFix/>
          </a:blip>
          <a:stretch>
            <a:fillRect/>
          </a:stretch>
        </p:blipFill>
        <p:spPr>
          <a:xfrm>
            <a:off x="3486150" y="3168396"/>
            <a:ext cx="197167" cy="171450"/>
          </a:xfrm>
          <a:prstGeom prst="rect">
            <a:avLst/>
          </a:prstGeom>
          <a:noFill/>
          <a:ln>
            <a:noFill/>
          </a:ln>
        </p:spPr>
      </p:pic>
      <p:pic>
        <p:nvPicPr>
          <p:cNvPr id="315" name="Google Shape;315;p45"/>
          <p:cNvPicPr preferRelativeResize="0"/>
          <p:nvPr/>
        </p:nvPicPr>
        <p:blipFill>
          <a:blip r:embed="rId14">
            <a:alphaModFix/>
          </a:blip>
          <a:stretch>
            <a:fillRect/>
          </a:stretch>
        </p:blipFill>
        <p:spPr>
          <a:xfrm>
            <a:off x="2527441" y="4162417"/>
            <a:ext cx="300038" cy="171450"/>
          </a:xfrm>
          <a:prstGeom prst="rect">
            <a:avLst/>
          </a:prstGeom>
          <a:noFill/>
          <a:ln>
            <a:noFill/>
          </a:ln>
        </p:spPr>
      </p:pic>
      <p:pic>
        <p:nvPicPr>
          <p:cNvPr id="316" name="Google Shape;316;p45"/>
          <p:cNvPicPr preferRelativeResize="0"/>
          <p:nvPr/>
        </p:nvPicPr>
        <p:blipFill>
          <a:blip r:embed="rId15">
            <a:alphaModFix/>
          </a:blip>
          <a:stretch>
            <a:fillRect/>
          </a:stretch>
        </p:blipFill>
        <p:spPr>
          <a:xfrm>
            <a:off x="5758422" y="4162417"/>
            <a:ext cx="891540" cy="171450"/>
          </a:xfrm>
          <a:prstGeom prst="rect">
            <a:avLst/>
          </a:prstGeom>
          <a:noFill/>
          <a:ln>
            <a:noFill/>
          </a:ln>
        </p:spPr>
      </p:pic>
      <p:pic>
        <p:nvPicPr>
          <p:cNvPr id="317" name="Google Shape;317;p45"/>
          <p:cNvPicPr preferRelativeResize="0"/>
          <p:nvPr/>
        </p:nvPicPr>
        <p:blipFill>
          <a:blip r:embed="rId16">
            <a:alphaModFix/>
          </a:blip>
          <a:stretch>
            <a:fillRect/>
          </a:stretch>
        </p:blipFill>
        <p:spPr>
          <a:xfrm>
            <a:off x="2167128" y="4450842"/>
            <a:ext cx="165964" cy="150876"/>
          </a:xfrm>
          <a:prstGeom prst="rect">
            <a:avLst/>
          </a:prstGeom>
          <a:noFill/>
          <a:ln>
            <a:noFill/>
          </a:ln>
        </p:spPr>
      </p:pic>
      <p:pic>
        <p:nvPicPr>
          <p:cNvPr id="318" name="Google Shape;318;p45"/>
          <p:cNvPicPr preferRelativeResize="0"/>
          <p:nvPr/>
        </p:nvPicPr>
        <p:blipFill>
          <a:blip r:embed="rId17">
            <a:alphaModFix/>
          </a:blip>
          <a:stretch>
            <a:fillRect/>
          </a:stretch>
        </p:blipFill>
        <p:spPr>
          <a:xfrm>
            <a:off x="2168128" y="3786188"/>
            <a:ext cx="471487" cy="17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9"/>
          <p:cNvSpPr txBox="1"/>
          <p:nvPr>
            <p:ph type="title"/>
          </p:nvPr>
        </p:nvSpPr>
        <p:spPr>
          <a:xfrm>
            <a:off x="294673" y="323250"/>
            <a:ext cx="7295100" cy="61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000"/>
              <a:buFont typeface="Century Gothic"/>
              <a:buNone/>
            </a:pPr>
            <a:r>
              <a:rPr lang="en" sz="2900"/>
              <a:t>Rappel: Complexité d’un modèle en apprentissage automatique (AA)</a:t>
            </a:r>
            <a:endParaRPr sz="2900"/>
          </a:p>
        </p:txBody>
      </p:sp>
      <p:sp>
        <p:nvSpPr>
          <p:cNvPr id="84" name="Google Shape;84;p19"/>
          <p:cNvSpPr txBox="1"/>
          <p:nvPr/>
        </p:nvSpPr>
        <p:spPr>
          <a:xfrm>
            <a:off x="371119" y="1532194"/>
            <a:ext cx="7170000" cy="3153000"/>
          </a:xfrm>
          <a:prstGeom prst="rect">
            <a:avLst/>
          </a:prstGeom>
          <a:noFill/>
          <a:ln>
            <a:noFill/>
          </a:ln>
        </p:spPr>
        <p:txBody>
          <a:bodyPr anchorCtr="0" anchor="t" bIns="68575" lIns="68575" spcFirstLastPara="1" rIns="68575" wrap="square" tIns="68575">
            <a:spAutoFit/>
          </a:bodyPr>
          <a:lstStyle/>
          <a:p>
            <a:pPr indent="-260350" lvl="0" marL="342900" marR="0" rtl="0" algn="l">
              <a:lnSpc>
                <a:spcPct val="150000"/>
              </a:lnSpc>
              <a:spcBef>
                <a:spcPts val="0"/>
              </a:spcBef>
              <a:spcAft>
                <a:spcPts val="0"/>
              </a:spcAft>
              <a:buClr>
                <a:srgbClr val="434343"/>
              </a:buClr>
              <a:buSzPts val="1500"/>
              <a:buChar char="●"/>
            </a:pPr>
            <a:r>
              <a:rPr lang="en" sz="1500">
                <a:solidFill>
                  <a:srgbClr val="434343"/>
                </a:solidFill>
                <a:highlight>
                  <a:schemeClr val="lt1"/>
                </a:highlight>
                <a:latin typeface="Century Gothic"/>
                <a:ea typeface="Century Gothic"/>
                <a:cs typeface="Century Gothic"/>
                <a:sym typeface="Century Gothic"/>
              </a:rPr>
              <a:t>Capacité à extraire de plus en plus d’information des données, jusqu’à ce qu'il (le modèle) soit complètement « saturé » d'information.</a:t>
            </a:r>
            <a:endParaRPr sz="1500">
              <a:solidFill>
                <a:srgbClr val="434343"/>
              </a:solidFill>
              <a:highlight>
                <a:schemeClr val="lt1"/>
              </a:highlight>
              <a:latin typeface="Century Gothic"/>
              <a:ea typeface="Century Gothic"/>
              <a:cs typeface="Century Gothic"/>
              <a:sym typeface="Century Gothic"/>
            </a:endParaRPr>
          </a:p>
          <a:p>
            <a:pPr indent="0" lvl="0" marL="342900" marR="0" rtl="0" algn="l">
              <a:lnSpc>
                <a:spcPct val="150000"/>
              </a:lnSpc>
              <a:spcBef>
                <a:spcPts val="0"/>
              </a:spcBef>
              <a:spcAft>
                <a:spcPts val="0"/>
              </a:spcAft>
              <a:buNone/>
            </a:pPr>
            <a:r>
              <a:t/>
            </a:r>
            <a:endParaRPr sz="1500">
              <a:solidFill>
                <a:srgbClr val="434343"/>
              </a:solidFill>
              <a:highlight>
                <a:schemeClr val="lt1"/>
              </a:highlight>
              <a:latin typeface="Century Gothic"/>
              <a:ea typeface="Century Gothic"/>
              <a:cs typeface="Century Gothic"/>
              <a:sym typeface="Century Gothic"/>
            </a:endParaRPr>
          </a:p>
          <a:p>
            <a:pPr indent="-260350" lvl="0" marL="342900" marR="0" rtl="0" algn="l">
              <a:lnSpc>
                <a:spcPct val="150000"/>
              </a:lnSpc>
              <a:spcBef>
                <a:spcPts val="0"/>
              </a:spcBef>
              <a:spcAft>
                <a:spcPts val="0"/>
              </a:spcAft>
              <a:buClr>
                <a:srgbClr val="434343"/>
              </a:buClr>
              <a:buSzPts val="1500"/>
              <a:buChar char="●"/>
            </a:pPr>
            <a:r>
              <a:rPr lang="en" sz="1500">
                <a:solidFill>
                  <a:srgbClr val="434343"/>
                </a:solidFill>
                <a:highlight>
                  <a:schemeClr val="lt1"/>
                </a:highlight>
                <a:latin typeface="Century Gothic"/>
                <a:ea typeface="Century Gothic"/>
                <a:cs typeface="Century Gothic"/>
                <a:sym typeface="Century Gothic"/>
              </a:rPr>
              <a:t>Principaux facteurs affectant la complexité d'un modèle </a:t>
            </a:r>
            <a:endParaRPr sz="1500">
              <a:solidFill>
                <a:srgbClr val="434343"/>
              </a:solidFill>
              <a:highlight>
                <a:schemeClr val="lt1"/>
              </a:highlight>
              <a:latin typeface="Century Gothic"/>
              <a:ea typeface="Century Gothic"/>
              <a:cs typeface="Century Gothic"/>
              <a:sym typeface="Century Gothic"/>
            </a:endParaRPr>
          </a:p>
          <a:p>
            <a:pPr indent="-260350" lvl="1" marL="685800" marR="0" rtl="0" algn="l">
              <a:lnSpc>
                <a:spcPct val="150000"/>
              </a:lnSpc>
              <a:spcBef>
                <a:spcPts val="0"/>
              </a:spcBef>
              <a:spcAft>
                <a:spcPts val="0"/>
              </a:spcAft>
              <a:buClr>
                <a:srgbClr val="434343"/>
              </a:buClr>
              <a:buSzPts val="1500"/>
              <a:buFont typeface="Noto Sans Symbols"/>
              <a:buChar char="○"/>
            </a:pPr>
            <a:r>
              <a:rPr lang="en" sz="1500">
                <a:solidFill>
                  <a:srgbClr val="434343"/>
                </a:solidFill>
                <a:highlight>
                  <a:schemeClr val="lt1"/>
                </a:highlight>
                <a:latin typeface="Century Gothic"/>
                <a:ea typeface="Century Gothic"/>
                <a:cs typeface="Century Gothic"/>
                <a:sym typeface="Century Gothic"/>
              </a:rPr>
              <a:t>Nombre de paramètres à entraîner</a:t>
            </a:r>
            <a:endParaRPr sz="1500">
              <a:solidFill>
                <a:srgbClr val="434343"/>
              </a:solidFill>
              <a:highlight>
                <a:schemeClr val="lt1"/>
              </a:highlight>
              <a:latin typeface="Century Gothic"/>
              <a:ea typeface="Century Gothic"/>
              <a:cs typeface="Century Gothic"/>
              <a:sym typeface="Century Gothic"/>
            </a:endParaRPr>
          </a:p>
          <a:p>
            <a:pPr indent="-260350" lvl="1" marL="685800" marR="0" rtl="0" algn="l">
              <a:lnSpc>
                <a:spcPct val="150000"/>
              </a:lnSpc>
              <a:spcBef>
                <a:spcPts val="0"/>
              </a:spcBef>
              <a:spcAft>
                <a:spcPts val="0"/>
              </a:spcAft>
              <a:buClr>
                <a:srgbClr val="434343"/>
              </a:buClr>
              <a:buSzPts val="1500"/>
              <a:buFont typeface="Noto Sans Symbols"/>
              <a:buChar char="○"/>
            </a:pPr>
            <a:r>
              <a:rPr lang="en" sz="1500">
                <a:solidFill>
                  <a:srgbClr val="434343"/>
                </a:solidFill>
                <a:highlight>
                  <a:schemeClr val="lt1"/>
                </a:highlight>
                <a:latin typeface="Century Gothic"/>
                <a:ea typeface="Century Gothic"/>
                <a:cs typeface="Century Gothic"/>
                <a:sym typeface="Century Gothic"/>
              </a:rPr>
              <a:t>Structure/architecture</a:t>
            </a:r>
            <a:endParaRPr sz="1400">
              <a:solidFill>
                <a:srgbClr val="484B4E"/>
              </a:solidFill>
              <a:latin typeface="Century Gothic"/>
              <a:ea typeface="Century Gothic"/>
              <a:cs typeface="Century Gothic"/>
              <a:sym typeface="Century Gothic"/>
            </a:endParaRPr>
          </a:p>
          <a:p>
            <a:pPr indent="0" lvl="0" marL="0" rtl="0" algn="just">
              <a:lnSpc>
                <a:spcPct val="150000"/>
              </a:lnSpc>
              <a:spcBef>
                <a:spcPts val="500"/>
              </a:spcBef>
              <a:spcAft>
                <a:spcPts val="0"/>
              </a:spcAft>
              <a:buNone/>
            </a:pPr>
            <a:r>
              <a:t/>
            </a:r>
            <a:endParaRPr sz="1000">
              <a:solidFill>
                <a:srgbClr val="434343"/>
              </a:solidFill>
              <a:highlight>
                <a:schemeClr val="lt1"/>
              </a:highlight>
              <a:latin typeface="Century Gothic"/>
              <a:ea typeface="Century Gothic"/>
              <a:cs typeface="Century Gothic"/>
              <a:sym typeface="Century Gothic"/>
            </a:endParaRPr>
          </a:p>
          <a:p>
            <a:pPr indent="-260350" lvl="0" marL="342900" rtl="0" algn="just">
              <a:lnSpc>
                <a:spcPct val="150000"/>
              </a:lnSpc>
              <a:spcBef>
                <a:spcPts val="500"/>
              </a:spcBef>
              <a:spcAft>
                <a:spcPts val="0"/>
              </a:spcAft>
              <a:buClr>
                <a:srgbClr val="434343"/>
              </a:buClr>
              <a:buSzPts val="1500"/>
              <a:buFont typeface="Century Gothic"/>
              <a:buChar char="●"/>
            </a:pPr>
            <a:r>
              <a:rPr lang="en" sz="1500">
                <a:solidFill>
                  <a:srgbClr val="434343"/>
                </a:solidFill>
                <a:highlight>
                  <a:schemeClr val="lt1"/>
                </a:highlight>
                <a:latin typeface="Century Gothic"/>
                <a:ea typeface="Century Gothic"/>
                <a:cs typeface="Century Gothic"/>
                <a:sym typeface="Century Gothic"/>
              </a:rPr>
              <a:t>Un petit réseau de neurones (RN) profond est souvent plus performant </a:t>
            </a:r>
            <a:r>
              <a:rPr lang="en" sz="1500">
                <a:solidFill>
                  <a:srgbClr val="434343"/>
                </a:solidFill>
                <a:highlight>
                  <a:schemeClr val="lt1"/>
                </a:highlight>
                <a:latin typeface="Century Gothic"/>
                <a:ea typeface="Century Gothic"/>
                <a:cs typeface="Century Gothic"/>
                <a:sym typeface="Century Gothic"/>
              </a:rPr>
              <a:t>qu’un réseau peu profond, mais très large.</a:t>
            </a:r>
            <a:endParaRPr sz="1000">
              <a:solidFill>
                <a:srgbClr val="434343"/>
              </a:solidFill>
              <a:highlight>
                <a:schemeClr val="lt1"/>
              </a:highlight>
              <a:latin typeface="Century Gothic"/>
              <a:ea typeface="Century Gothic"/>
              <a:cs typeface="Century Gothic"/>
              <a:sym typeface="Century Gothic"/>
            </a:endParaRPr>
          </a:p>
        </p:txBody>
      </p:sp>
      <p:pic>
        <p:nvPicPr>
          <p:cNvPr id="85" name="Google Shape;85;p19"/>
          <p:cNvPicPr preferRelativeResize="0"/>
          <p:nvPr/>
        </p:nvPicPr>
        <p:blipFill>
          <a:blip r:embed="rId3">
            <a:alphaModFix/>
          </a:blip>
          <a:stretch>
            <a:fillRect/>
          </a:stretch>
        </p:blipFill>
        <p:spPr>
          <a:xfrm>
            <a:off x="7541130" y="2350519"/>
            <a:ext cx="1538935" cy="20574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t>Exemple d’arbre décisionnel</a:t>
            </a:r>
            <a:endParaRPr sz="2300"/>
          </a:p>
        </p:txBody>
      </p:sp>
      <p:sp>
        <p:nvSpPr>
          <p:cNvPr id="324" name="Google Shape;324;p46"/>
          <p:cNvSpPr txBox="1"/>
          <p:nvPr>
            <p:ph idx="1" type="body"/>
          </p:nvPr>
        </p:nvSpPr>
        <p:spPr>
          <a:xfrm>
            <a:off x="392906" y="1140244"/>
            <a:ext cx="8183700" cy="1004100"/>
          </a:xfrm>
          <a:prstGeom prst="rect">
            <a:avLst/>
          </a:prstGeom>
        </p:spPr>
        <p:txBody>
          <a:bodyPr anchorCtr="0" anchor="t" bIns="0" lIns="0" spcFirstLastPara="1" rIns="0" wrap="square" tIns="0">
            <a:noAutofit/>
          </a:bodyPr>
          <a:lstStyle/>
          <a:p>
            <a:pPr indent="-254000" lvl="0" marL="342900" rtl="0" algn="l">
              <a:lnSpc>
                <a:spcPct val="150000"/>
              </a:lnSpc>
              <a:spcBef>
                <a:spcPts val="500"/>
              </a:spcBef>
              <a:spcAft>
                <a:spcPts val="0"/>
              </a:spcAft>
              <a:buSzPts val="1400"/>
              <a:buChar char="●"/>
            </a:pPr>
            <a:r>
              <a:rPr lang="en" sz="1400"/>
              <a:t>Arbre de régression ajusté sur les données morphométriques (en cm) de deux types de sauterelles (</a:t>
            </a:r>
            <a:r>
              <a:rPr i="1" lang="en" sz="1400"/>
              <a:t>grasshoppers</a:t>
            </a:r>
            <a:r>
              <a:rPr lang="en" sz="1400"/>
              <a:t> et</a:t>
            </a:r>
            <a:r>
              <a:rPr lang="en" sz="1400"/>
              <a:t> </a:t>
            </a:r>
            <a:r>
              <a:rPr i="1" lang="en" sz="1400"/>
              <a:t>katydids</a:t>
            </a:r>
            <a:r>
              <a:rPr lang="en" sz="1400"/>
              <a:t> en anglais)</a:t>
            </a:r>
            <a:endParaRPr sz="1400"/>
          </a:p>
          <a:p>
            <a:pPr indent="-254000" lvl="0" marL="342900" rtl="0" algn="l">
              <a:lnSpc>
                <a:spcPct val="150000"/>
              </a:lnSpc>
              <a:spcBef>
                <a:spcPts val="0"/>
              </a:spcBef>
              <a:spcAft>
                <a:spcPts val="0"/>
              </a:spcAft>
              <a:buSzPts val="1400"/>
              <a:buChar char="●"/>
            </a:pPr>
            <a:r>
              <a:rPr lang="en" sz="1400"/>
              <a:t>Seuls quelques attributs X permettent de différencier les deux types d’insectes.</a:t>
            </a:r>
            <a:endParaRPr i="1" sz="1400"/>
          </a:p>
          <a:p>
            <a:pPr indent="0" lvl="0" marL="0" rtl="0" algn="l">
              <a:lnSpc>
                <a:spcPct val="150000"/>
              </a:lnSpc>
              <a:spcBef>
                <a:spcPts val="1200"/>
              </a:spcBef>
              <a:spcAft>
                <a:spcPts val="1200"/>
              </a:spcAft>
              <a:buNone/>
            </a:pPr>
            <a:r>
              <a:t/>
            </a:r>
            <a:endParaRPr sz="1400"/>
          </a:p>
        </p:txBody>
      </p:sp>
      <p:pic>
        <p:nvPicPr>
          <p:cNvPr id="325" name="Google Shape;325;p46"/>
          <p:cNvPicPr preferRelativeResize="0"/>
          <p:nvPr/>
        </p:nvPicPr>
        <p:blipFill>
          <a:blip r:embed="rId3">
            <a:alphaModFix/>
          </a:blip>
          <a:stretch>
            <a:fillRect/>
          </a:stretch>
        </p:blipFill>
        <p:spPr>
          <a:xfrm>
            <a:off x="4540181" y="2288663"/>
            <a:ext cx="2109337" cy="2396981"/>
          </a:xfrm>
          <a:prstGeom prst="rect">
            <a:avLst/>
          </a:prstGeom>
          <a:noFill/>
          <a:ln>
            <a:noFill/>
          </a:ln>
        </p:spPr>
      </p:pic>
      <p:pic>
        <p:nvPicPr>
          <p:cNvPr id="326" name="Google Shape;326;p46"/>
          <p:cNvPicPr preferRelativeResize="0"/>
          <p:nvPr/>
        </p:nvPicPr>
        <p:blipFill>
          <a:blip r:embed="rId4">
            <a:alphaModFix/>
          </a:blip>
          <a:stretch>
            <a:fillRect/>
          </a:stretch>
        </p:blipFill>
        <p:spPr>
          <a:xfrm>
            <a:off x="1495106" y="2345812"/>
            <a:ext cx="2373037" cy="2226188"/>
          </a:xfrm>
          <a:prstGeom prst="rect">
            <a:avLst/>
          </a:prstGeom>
          <a:noFill/>
          <a:ln>
            <a:noFill/>
          </a:ln>
        </p:spPr>
      </p:pic>
      <p:sp>
        <p:nvSpPr>
          <p:cNvPr id="327" name="Google Shape;327;p46"/>
          <p:cNvSpPr txBox="1"/>
          <p:nvPr/>
        </p:nvSpPr>
        <p:spPr>
          <a:xfrm>
            <a:off x="7080788" y="3154388"/>
            <a:ext cx="1560900" cy="8157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Classification d’une nouvelle sauterelle de type </a:t>
            </a:r>
            <a:r>
              <a:rPr i="1" lang="en" sz="1100">
                <a:latin typeface="Century Gothic"/>
                <a:ea typeface="Century Gothic"/>
                <a:cs typeface="Century Gothic"/>
                <a:sym typeface="Century Gothic"/>
              </a:rPr>
              <a:t>grasshopper.</a:t>
            </a:r>
            <a:endParaRPr i="1" sz="1100">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7"/>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Interprétabilité des résultats: réseaux de neurones</a:t>
            </a:r>
            <a:endParaRPr sz="2700"/>
          </a:p>
        </p:txBody>
      </p:sp>
      <p:sp>
        <p:nvSpPr>
          <p:cNvPr id="333" name="Google Shape;333;p47"/>
          <p:cNvSpPr txBox="1"/>
          <p:nvPr>
            <p:ph idx="1" type="body"/>
          </p:nvPr>
        </p:nvSpPr>
        <p:spPr>
          <a:xfrm>
            <a:off x="392906" y="1556044"/>
            <a:ext cx="6054300" cy="2367600"/>
          </a:xfrm>
          <a:prstGeom prst="rect">
            <a:avLst/>
          </a:prstGeom>
        </p:spPr>
        <p:txBody>
          <a:bodyPr anchorCtr="0" anchor="t" bIns="0" lIns="0" spcFirstLastPara="1" rIns="0" wrap="square" tIns="0">
            <a:noAutofit/>
          </a:bodyPr>
          <a:lstStyle/>
          <a:p>
            <a:pPr indent="-254000" lvl="0" marL="342900" rtl="0" algn="l">
              <a:lnSpc>
                <a:spcPct val="115000"/>
              </a:lnSpc>
              <a:spcBef>
                <a:spcPts val="500"/>
              </a:spcBef>
              <a:spcAft>
                <a:spcPts val="0"/>
              </a:spcAft>
              <a:buSzPts val="1400"/>
              <a:buChar char="●"/>
            </a:pPr>
            <a:r>
              <a:rPr lang="en" sz="1400"/>
              <a:t>Pour faire des prédictions avec un réseau de neurones, les données d'entrée sont passées à travers de nombreuses couches effectuant des produits matriciels</a:t>
            </a:r>
            <a:r>
              <a:rPr lang="en" sz="1400"/>
              <a:t> </a:t>
            </a:r>
            <a:r>
              <a:rPr lang="en" sz="1400"/>
              <a:t>suivis de transformations non linéaires.</a:t>
            </a:r>
            <a:endParaRPr sz="1400"/>
          </a:p>
          <a:p>
            <a:pPr indent="0" lvl="0" marL="342900" rtl="0" algn="l">
              <a:lnSpc>
                <a:spcPct val="115000"/>
              </a:lnSpc>
              <a:spcBef>
                <a:spcPts val="1200"/>
              </a:spcBef>
              <a:spcAft>
                <a:spcPts val="0"/>
              </a:spcAft>
              <a:buNone/>
            </a:pPr>
            <a:r>
              <a:t/>
            </a:r>
            <a:endParaRPr sz="1400"/>
          </a:p>
          <a:p>
            <a:pPr indent="-254000" lvl="0" marL="342900" rtl="0" algn="l">
              <a:lnSpc>
                <a:spcPct val="115000"/>
              </a:lnSpc>
              <a:spcBef>
                <a:spcPts val="1200"/>
              </a:spcBef>
              <a:spcAft>
                <a:spcPts val="0"/>
              </a:spcAft>
              <a:buSzPts val="1400"/>
              <a:buChar char="●"/>
            </a:pPr>
            <a:r>
              <a:rPr lang="en" sz="1400"/>
              <a:t>Difficile de suivre le flux des données d’une couche à l’autre.</a:t>
            </a:r>
            <a:endParaRPr sz="1400"/>
          </a:p>
          <a:p>
            <a:pPr indent="0" lvl="0" marL="685800" rtl="0" algn="l">
              <a:lnSpc>
                <a:spcPct val="115000"/>
              </a:lnSpc>
              <a:spcBef>
                <a:spcPts val="1200"/>
              </a:spcBef>
              <a:spcAft>
                <a:spcPts val="0"/>
              </a:spcAft>
              <a:buNone/>
            </a:pPr>
            <a:r>
              <a:t/>
            </a:r>
            <a:endParaRPr sz="1400"/>
          </a:p>
          <a:p>
            <a:pPr indent="-254000" lvl="0" marL="342900" rtl="0" algn="l">
              <a:lnSpc>
                <a:spcPct val="115000"/>
              </a:lnSpc>
              <a:spcBef>
                <a:spcPts val="1200"/>
              </a:spcBef>
              <a:spcAft>
                <a:spcPts val="0"/>
              </a:spcAft>
              <a:buSzPts val="1400"/>
              <a:buChar char="●"/>
            </a:pPr>
            <a:r>
              <a:rPr lang="en" sz="1400"/>
              <a:t>Une seule prédiction peut impliquer des millions d'opérations mathématiques en fonction de l'architecture du réseau de neurones.</a:t>
            </a:r>
            <a:endParaRPr sz="1400"/>
          </a:p>
          <a:p>
            <a:pPr indent="0" lvl="0" marL="342900" rtl="0" algn="l">
              <a:lnSpc>
                <a:spcPct val="115000"/>
              </a:lnSpc>
              <a:spcBef>
                <a:spcPts val="1200"/>
              </a:spcBef>
              <a:spcAft>
                <a:spcPts val="0"/>
              </a:spcAft>
              <a:buNone/>
            </a:pPr>
            <a:r>
              <a:t/>
            </a:r>
            <a:endParaRPr sz="1400"/>
          </a:p>
          <a:p>
            <a:pPr indent="0" lvl="0" marL="342900" rtl="0" algn="l">
              <a:lnSpc>
                <a:spcPct val="115000"/>
              </a:lnSpc>
              <a:spcBef>
                <a:spcPts val="1200"/>
              </a:spcBef>
              <a:spcAft>
                <a:spcPts val="0"/>
              </a:spcAft>
              <a:buNone/>
            </a:pPr>
            <a:r>
              <a:t/>
            </a:r>
            <a:endParaRPr sz="1400"/>
          </a:p>
          <a:p>
            <a:pPr indent="0" lvl="0" marL="0" rtl="0" algn="l">
              <a:spcBef>
                <a:spcPts val="1200"/>
              </a:spcBef>
              <a:spcAft>
                <a:spcPts val="1200"/>
              </a:spcAft>
              <a:buNone/>
            </a:pPr>
            <a:r>
              <a:t/>
            </a:r>
            <a:endParaRPr sz="1400"/>
          </a:p>
        </p:txBody>
      </p:sp>
      <p:pic>
        <p:nvPicPr>
          <p:cNvPr id="334" name="Google Shape;334;p47"/>
          <p:cNvPicPr preferRelativeResize="0"/>
          <p:nvPr/>
        </p:nvPicPr>
        <p:blipFill>
          <a:blip r:embed="rId3">
            <a:alphaModFix/>
          </a:blip>
          <a:stretch>
            <a:fillRect/>
          </a:stretch>
        </p:blipFill>
        <p:spPr>
          <a:xfrm>
            <a:off x="6712575" y="1580344"/>
            <a:ext cx="2194560"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sz="2300"/>
              <a:t>Exemple de réseau de neurones profond </a:t>
            </a:r>
            <a:r>
              <a:rPr lang="en" sz="2300"/>
              <a:t>de  complexité </a:t>
            </a:r>
            <a:r>
              <a:rPr lang="en" sz="2300"/>
              <a:t>modeste</a:t>
            </a:r>
            <a:endParaRPr sz="2300"/>
          </a:p>
        </p:txBody>
      </p:sp>
      <p:pic>
        <p:nvPicPr>
          <p:cNvPr id="340" name="Google Shape;340;p48"/>
          <p:cNvPicPr preferRelativeResize="0"/>
          <p:nvPr/>
        </p:nvPicPr>
        <p:blipFill>
          <a:blip r:embed="rId3">
            <a:alphaModFix/>
          </a:blip>
          <a:stretch>
            <a:fillRect/>
          </a:stretch>
        </p:blipFill>
        <p:spPr>
          <a:xfrm>
            <a:off x="2075259" y="1328738"/>
            <a:ext cx="4264533" cy="2400299"/>
          </a:xfrm>
          <a:prstGeom prst="rect">
            <a:avLst/>
          </a:prstGeom>
          <a:noFill/>
          <a:ln>
            <a:noFill/>
          </a:ln>
        </p:spPr>
      </p:pic>
      <p:sp>
        <p:nvSpPr>
          <p:cNvPr id="341" name="Google Shape;341;p48"/>
          <p:cNvSpPr txBox="1"/>
          <p:nvPr/>
        </p:nvSpPr>
        <p:spPr>
          <a:xfrm>
            <a:off x="1291688" y="3651300"/>
            <a:ext cx="6033000" cy="1000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400">
                <a:latin typeface="Century Gothic"/>
                <a:ea typeface="Century Gothic"/>
                <a:cs typeface="Century Gothic"/>
                <a:sym typeface="Century Gothic"/>
              </a:rPr>
              <a:t>Le réseau de neurone convolutionnel </a:t>
            </a:r>
            <a:r>
              <a:rPr b="1" lang="en" sz="1400">
                <a:latin typeface="Century Gothic"/>
                <a:ea typeface="Century Gothic"/>
                <a:cs typeface="Century Gothic"/>
                <a:sym typeface="Century Gothic"/>
              </a:rPr>
              <a:t>AlexNet</a:t>
            </a:r>
            <a:r>
              <a:rPr lang="en" sz="1400">
                <a:latin typeface="Century Gothic"/>
                <a:ea typeface="Century Gothic"/>
                <a:cs typeface="Century Gothic"/>
                <a:sym typeface="Century Gothic"/>
              </a:rPr>
              <a:t> contient</a:t>
            </a:r>
            <a:endParaRPr sz="1400">
              <a:latin typeface="Century Gothic"/>
              <a:ea typeface="Century Gothic"/>
              <a:cs typeface="Century Gothic"/>
              <a:sym typeface="Century Gothic"/>
            </a:endParaRPr>
          </a:p>
          <a:p>
            <a:pPr indent="-254000" lvl="0" marL="342900" rtl="0" algn="l">
              <a:spcBef>
                <a:spcPts val="0"/>
              </a:spcBef>
              <a:spcAft>
                <a:spcPts val="0"/>
              </a:spcAft>
              <a:buSzPts val="1400"/>
              <a:buFont typeface="Century Gothic"/>
              <a:buChar char="●"/>
            </a:pPr>
            <a:r>
              <a:rPr lang="en" sz="1400">
                <a:latin typeface="Century Gothic"/>
                <a:ea typeface="Century Gothic"/>
                <a:cs typeface="Century Gothic"/>
                <a:sym typeface="Century Gothic"/>
              </a:rPr>
              <a:t>Huit couches cachées</a:t>
            </a:r>
            <a:endParaRPr sz="1400">
              <a:latin typeface="Century Gothic"/>
              <a:ea typeface="Century Gothic"/>
              <a:cs typeface="Century Gothic"/>
              <a:sym typeface="Century Gothic"/>
            </a:endParaRPr>
          </a:p>
          <a:p>
            <a:pPr indent="-254000" lvl="0" marL="342900" rtl="0" algn="l">
              <a:spcBef>
                <a:spcPts val="0"/>
              </a:spcBef>
              <a:spcAft>
                <a:spcPts val="0"/>
              </a:spcAft>
              <a:buSzPts val="1400"/>
              <a:buFont typeface="Century Gothic"/>
              <a:buChar char="●"/>
            </a:pPr>
            <a:r>
              <a:rPr lang="en" sz="1400">
                <a:latin typeface="Century Gothic"/>
                <a:ea typeface="Century Gothic"/>
                <a:cs typeface="Century Gothic"/>
                <a:sym typeface="Century Gothic"/>
              </a:rPr>
              <a:t>Une fonction d’activation nonlinéaire (ReLU, Leaky ReLU, etc.)</a:t>
            </a:r>
            <a:endParaRPr sz="1400">
              <a:latin typeface="Century Gothic"/>
              <a:ea typeface="Century Gothic"/>
              <a:cs typeface="Century Gothic"/>
              <a:sym typeface="Century Gothic"/>
            </a:endParaRPr>
          </a:p>
          <a:p>
            <a:pPr indent="-254000" lvl="0" marL="342900" rtl="0" algn="l">
              <a:spcBef>
                <a:spcPts val="0"/>
              </a:spcBef>
              <a:spcAft>
                <a:spcPts val="0"/>
              </a:spcAft>
              <a:buClr>
                <a:schemeClr val="dk1"/>
              </a:buClr>
              <a:buSzPts val="1400"/>
              <a:buFont typeface="Century Gothic"/>
              <a:buChar char="●"/>
            </a:pPr>
            <a:r>
              <a:rPr b="1" lang="en" sz="1400">
                <a:latin typeface="Century Gothic"/>
                <a:ea typeface="Century Gothic"/>
                <a:cs typeface="Century Gothic"/>
                <a:sym typeface="Century Gothic"/>
              </a:rPr>
              <a:t>62 378 344</a:t>
            </a:r>
            <a:r>
              <a:rPr lang="en" sz="1400">
                <a:latin typeface="Century Gothic"/>
                <a:ea typeface="Century Gothic"/>
                <a:cs typeface="Century Gothic"/>
                <a:sym typeface="Century Gothic"/>
              </a:rPr>
              <a:t>  paramètres!</a:t>
            </a:r>
            <a:endParaRPr sz="1400">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Interprétabilité des réseaux de neurones</a:t>
            </a:r>
            <a:endParaRPr/>
          </a:p>
        </p:txBody>
      </p:sp>
      <p:pic>
        <p:nvPicPr>
          <p:cNvPr id="347" name="Google Shape;347;p49">
            <a:hlinkClick r:id="rId3"/>
          </p:cNvPr>
          <p:cNvPicPr preferRelativeResize="0"/>
          <p:nvPr/>
        </p:nvPicPr>
        <p:blipFill>
          <a:blip r:embed="rId4">
            <a:alphaModFix/>
          </a:blip>
          <a:stretch>
            <a:fillRect/>
          </a:stretch>
        </p:blipFill>
        <p:spPr>
          <a:xfrm>
            <a:off x="152400" y="1170125"/>
            <a:ext cx="8839201" cy="35292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220"/>
              <a:t>Interprétabilité des réseaux de neurones… un problème ouvert</a:t>
            </a:r>
            <a:endParaRPr sz="2220"/>
          </a:p>
        </p:txBody>
      </p:sp>
      <p:pic>
        <p:nvPicPr>
          <p:cNvPr id="353" name="Google Shape;353;p50">
            <a:hlinkClick r:id="rId3"/>
          </p:cNvPr>
          <p:cNvPicPr preferRelativeResize="0"/>
          <p:nvPr/>
        </p:nvPicPr>
        <p:blipFill>
          <a:blip r:embed="rId4">
            <a:alphaModFix/>
          </a:blip>
          <a:stretch>
            <a:fillRect/>
          </a:stretch>
        </p:blipFill>
        <p:spPr>
          <a:xfrm>
            <a:off x="669338" y="1280775"/>
            <a:ext cx="7805327" cy="3342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769"/>
              <a:buFont typeface="Arial"/>
              <a:buNone/>
            </a:pPr>
            <a:r>
              <a:rPr lang="en" sz="2600"/>
              <a:t>L’interprétabilité des résultats des réseaux de neurones est un champ actif de recherche</a:t>
            </a:r>
            <a:endParaRPr sz="2600"/>
          </a:p>
        </p:txBody>
      </p:sp>
      <p:pic>
        <p:nvPicPr>
          <p:cNvPr id="359" name="Google Shape;359;p51"/>
          <p:cNvPicPr preferRelativeResize="0"/>
          <p:nvPr/>
        </p:nvPicPr>
        <p:blipFill>
          <a:blip r:embed="rId3">
            <a:alphaModFix/>
          </a:blip>
          <a:stretch>
            <a:fillRect/>
          </a:stretch>
        </p:blipFill>
        <p:spPr>
          <a:xfrm>
            <a:off x="3143250" y="1516031"/>
            <a:ext cx="5560744" cy="3456018"/>
          </a:xfrm>
          <a:prstGeom prst="rect">
            <a:avLst/>
          </a:prstGeom>
          <a:noFill/>
          <a:ln>
            <a:noFill/>
          </a:ln>
        </p:spPr>
      </p:pic>
      <p:sp>
        <p:nvSpPr>
          <p:cNvPr id="360" name="Google Shape;360;p51"/>
          <p:cNvSpPr txBox="1"/>
          <p:nvPr/>
        </p:nvSpPr>
        <p:spPr>
          <a:xfrm>
            <a:off x="479475" y="1950600"/>
            <a:ext cx="2321100" cy="738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300">
                <a:latin typeface="Century Gothic"/>
                <a:ea typeface="Century Gothic"/>
                <a:cs typeface="Century Gothic"/>
                <a:sym typeface="Century Gothic"/>
              </a:rPr>
              <a:t>Il faut être un expert pour comprendre un résultat et ses implications.</a:t>
            </a:r>
            <a:endParaRPr sz="1300">
              <a:latin typeface="Century Gothic"/>
              <a:ea typeface="Century Gothic"/>
              <a:cs typeface="Century Gothic"/>
              <a:sym typeface="Century Gothic"/>
            </a:endParaRPr>
          </a:p>
        </p:txBody>
      </p:sp>
      <p:sp>
        <p:nvSpPr>
          <p:cNvPr id="361" name="Google Shape;361;p51"/>
          <p:cNvSpPr txBox="1"/>
          <p:nvPr/>
        </p:nvSpPr>
        <p:spPr>
          <a:xfrm>
            <a:off x="479475" y="3493650"/>
            <a:ext cx="2321100" cy="939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300" u="sng">
                <a:latin typeface="Century Gothic"/>
                <a:ea typeface="Century Gothic"/>
                <a:cs typeface="Century Gothic"/>
                <a:sym typeface="Century Gothic"/>
              </a:rPr>
              <a:t>But:</a:t>
            </a:r>
            <a:r>
              <a:rPr lang="en" sz="1300">
                <a:latin typeface="Century Gothic"/>
                <a:ea typeface="Century Gothic"/>
                <a:cs typeface="Century Gothic"/>
                <a:sym typeface="Century Gothic"/>
              </a:rPr>
              <a:t> </a:t>
            </a:r>
            <a:r>
              <a:rPr lang="en" sz="1300">
                <a:latin typeface="Century Gothic"/>
                <a:ea typeface="Century Gothic"/>
                <a:cs typeface="Century Gothic"/>
                <a:sym typeface="Century Gothic"/>
              </a:rPr>
              <a:t>Un système expert de nouvelle génération </a:t>
            </a:r>
            <a:r>
              <a:rPr b="1" lang="en" sz="1300">
                <a:latin typeface="Century Gothic"/>
                <a:ea typeface="Century Gothic"/>
                <a:cs typeface="Century Gothic"/>
                <a:sym typeface="Century Gothic"/>
              </a:rPr>
              <a:t>pourrait expliquer</a:t>
            </a:r>
            <a:r>
              <a:rPr lang="en" sz="1300">
                <a:latin typeface="Century Gothic"/>
                <a:ea typeface="Century Gothic"/>
                <a:cs typeface="Century Gothic"/>
                <a:sym typeface="Century Gothic"/>
              </a:rPr>
              <a:t> ses décisions.</a:t>
            </a:r>
            <a:endParaRPr sz="1100">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2"/>
          <p:cNvSpPr txBox="1"/>
          <p:nvPr>
            <p:ph idx="1" type="body"/>
          </p:nvPr>
        </p:nvSpPr>
        <p:spPr>
          <a:xfrm>
            <a:off x="298544" y="965719"/>
            <a:ext cx="3874200" cy="1838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1200"/>
              </a:spcAft>
              <a:buSzPts val="4100"/>
              <a:buNone/>
            </a:pPr>
            <a:r>
              <a:rPr lang="en"/>
              <a:t>Interprétabilité </a:t>
            </a:r>
            <a:r>
              <a:rPr i="1" lang="en"/>
              <a:t>v.</a:t>
            </a:r>
            <a:r>
              <a:rPr i="1" lang="en"/>
              <a:t>s.</a:t>
            </a:r>
            <a:r>
              <a:rPr lang="en"/>
              <a:t> explicabilité</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3"/>
          <p:cNvSpPr/>
          <p:nvPr/>
        </p:nvSpPr>
        <p:spPr>
          <a:xfrm>
            <a:off x="414056" y="3018544"/>
            <a:ext cx="8302500" cy="58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 name="Google Shape;372;p53"/>
          <p:cNvSpPr/>
          <p:nvPr/>
        </p:nvSpPr>
        <p:spPr>
          <a:xfrm>
            <a:off x="414094" y="3748650"/>
            <a:ext cx="8302500" cy="926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 name="Google Shape;373;p53"/>
          <p:cNvSpPr txBox="1"/>
          <p:nvPr>
            <p:ph idx="1" type="body"/>
          </p:nvPr>
        </p:nvSpPr>
        <p:spPr>
          <a:xfrm>
            <a:off x="450056" y="3048769"/>
            <a:ext cx="8357100" cy="1626000"/>
          </a:xfrm>
          <a:prstGeom prst="rect">
            <a:avLst/>
          </a:prstGeom>
        </p:spPr>
        <p:txBody>
          <a:bodyPr anchorCtr="0" anchor="t" bIns="0" lIns="0" spcFirstLastPara="1" rIns="0" wrap="square" tIns="0">
            <a:noAutofit/>
          </a:bodyPr>
          <a:lstStyle/>
          <a:p>
            <a:pPr indent="-260350" lvl="0" marL="342900" rtl="0" algn="l">
              <a:spcBef>
                <a:spcPts val="500"/>
              </a:spcBef>
              <a:spcAft>
                <a:spcPts val="0"/>
              </a:spcAft>
              <a:buSzPts val="1500"/>
              <a:buChar char="●"/>
            </a:pPr>
            <a:r>
              <a:rPr lang="en" sz="1500"/>
              <a:t>Un modèle </a:t>
            </a:r>
            <a:r>
              <a:rPr b="1" lang="en" sz="1500"/>
              <a:t>interprétable</a:t>
            </a:r>
            <a:r>
              <a:rPr lang="en" sz="1500"/>
              <a:t> est facile à comprendre pour un humain</a:t>
            </a:r>
            <a:endParaRPr sz="1500"/>
          </a:p>
          <a:p>
            <a:pPr indent="-260350" lvl="0" marL="342900" rtl="0" algn="l">
              <a:spcBef>
                <a:spcPts val="0"/>
              </a:spcBef>
              <a:spcAft>
                <a:spcPts val="0"/>
              </a:spcAft>
              <a:buSzPts val="1500"/>
              <a:buChar char="●"/>
            </a:pPr>
            <a:r>
              <a:rPr lang="en" sz="1500"/>
              <a:t>Sa structure est simple et le nombre de paramètres est faible.</a:t>
            </a:r>
            <a:endParaRPr sz="1500"/>
          </a:p>
          <a:p>
            <a:pPr indent="0" lvl="0" marL="342900" rtl="0" algn="l">
              <a:spcBef>
                <a:spcPts val="1200"/>
              </a:spcBef>
              <a:spcAft>
                <a:spcPts val="0"/>
              </a:spcAft>
              <a:buNone/>
            </a:pPr>
            <a:r>
              <a:t/>
            </a:r>
            <a:endParaRPr sz="1500"/>
          </a:p>
          <a:p>
            <a:pPr indent="-260350" lvl="0" marL="342900" rtl="0" algn="l">
              <a:spcBef>
                <a:spcPts val="1200"/>
              </a:spcBef>
              <a:spcAft>
                <a:spcPts val="0"/>
              </a:spcAft>
              <a:buSzPts val="1500"/>
              <a:buChar char="●"/>
            </a:pPr>
            <a:r>
              <a:rPr lang="en" sz="1500"/>
              <a:t>Un modèle </a:t>
            </a:r>
            <a:r>
              <a:rPr b="1" lang="en" sz="1500"/>
              <a:t>explicable</a:t>
            </a:r>
            <a:r>
              <a:rPr lang="en" sz="1500"/>
              <a:t> ne peut pas être compris exactement de façon simple, mais certaines stratégies permettent d'analyser les facteurs qui influencent ses prédictions.</a:t>
            </a:r>
            <a:endParaRPr sz="1500"/>
          </a:p>
          <a:p>
            <a:pPr indent="-260350" lvl="0" marL="342900" rtl="0" algn="l">
              <a:spcBef>
                <a:spcPts val="0"/>
              </a:spcBef>
              <a:spcAft>
                <a:spcPts val="0"/>
              </a:spcAft>
              <a:buSzPts val="1500"/>
              <a:buChar char="●"/>
            </a:pPr>
            <a:r>
              <a:rPr lang="en" sz="1500"/>
              <a:t>Sa structure est complexe et le nombre de paramètres est élevé.</a:t>
            </a:r>
            <a:endParaRPr sz="1500"/>
          </a:p>
          <a:p>
            <a:pPr indent="0" lvl="0" marL="342900" rtl="0" algn="l">
              <a:spcBef>
                <a:spcPts val="1200"/>
              </a:spcBef>
              <a:spcAft>
                <a:spcPts val="1200"/>
              </a:spcAft>
              <a:buNone/>
            </a:pPr>
            <a:r>
              <a:t/>
            </a:r>
            <a:endParaRPr sz="1600"/>
          </a:p>
        </p:txBody>
      </p:sp>
      <p:sp>
        <p:nvSpPr>
          <p:cNvPr id="374" name="Google Shape;374;p53"/>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Différences entre les modèles interprétables et explicables </a:t>
            </a:r>
            <a:endParaRPr/>
          </a:p>
        </p:txBody>
      </p:sp>
      <p:pic>
        <p:nvPicPr>
          <p:cNvPr id="375" name="Google Shape;375;p53"/>
          <p:cNvPicPr preferRelativeResize="0"/>
          <p:nvPr/>
        </p:nvPicPr>
        <p:blipFill>
          <a:blip r:embed="rId3">
            <a:alphaModFix/>
          </a:blip>
          <a:stretch>
            <a:fillRect/>
          </a:stretch>
        </p:blipFill>
        <p:spPr>
          <a:xfrm>
            <a:off x="2197369" y="1625869"/>
            <a:ext cx="4110687" cy="12344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4"/>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sz="2300"/>
              <a:t>Quels sont les facteurs importants dans un modèle?</a:t>
            </a:r>
            <a:endParaRPr sz="2300"/>
          </a:p>
          <a:p>
            <a:pPr indent="0" lvl="0" marL="0" rtl="0" algn="l">
              <a:spcBef>
                <a:spcPts val="0"/>
              </a:spcBef>
              <a:spcAft>
                <a:spcPts val="0"/>
              </a:spcAft>
              <a:buNone/>
            </a:pPr>
            <a:r>
              <a:t/>
            </a:r>
            <a:endParaRPr/>
          </a:p>
        </p:txBody>
      </p:sp>
      <p:sp>
        <p:nvSpPr>
          <p:cNvPr id="381" name="Google Shape;381;p54"/>
          <p:cNvSpPr/>
          <p:nvPr/>
        </p:nvSpPr>
        <p:spPr>
          <a:xfrm>
            <a:off x="1192894" y="980756"/>
            <a:ext cx="6876300" cy="115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 name="Google Shape;382;p54"/>
          <p:cNvSpPr/>
          <p:nvPr/>
        </p:nvSpPr>
        <p:spPr>
          <a:xfrm>
            <a:off x="1181981" y="2364694"/>
            <a:ext cx="6887400" cy="1232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 name="Google Shape;383;p54"/>
          <p:cNvSpPr txBox="1"/>
          <p:nvPr>
            <p:ph idx="1" type="body"/>
          </p:nvPr>
        </p:nvSpPr>
        <p:spPr>
          <a:xfrm>
            <a:off x="1193006" y="1048519"/>
            <a:ext cx="6817500" cy="3637500"/>
          </a:xfrm>
          <a:prstGeom prst="rect">
            <a:avLst/>
          </a:prstGeom>
        </p:spPr>
        <p:txBody>
          <a:bodyPr anchorCtr="0" anchor="t" bIns="0" lIns="0" spcFirstLastPara="1" rIns="0" wrap="square" tIns="0">
            <a:noAutofit/>
          </a:bodyPr>
          <a:lstStyle/>
          <a:p>
            <a:pPr indent="-260350" lvl="0" marL="342900" rtl="0" algn="l">
              <a:spcBef>
                <a:spcPts val="500"/>
              </a:spcBef>
              <a:spcAft>
                <a:spcPts val="0"/>
              </a:spcAft>
              <a:buSzPts val="1500"/>
              <a:buChar char="●"/>
            </a:pPr>
            <a:r>
              <a:rPr lang="en" sz="1500"/>
              <a:t>Les modèles </a:t>
            </a:r>
            <a:r>
              <a:rPr b="1" lang="en" sz="1500"/>
              <a:t>interprétables</a:t>
            </a:r>
            <a:r>
              <a:rPr lang="en" sz="1500"/>
              <a:t> permettent souvent d’identifier les facteurs importants</a:t>
            </a:r>
            <a:endParaRPr sz="1500"/>
          </a:p>
          <a:p>
            <a:pPr indent="-260350" lvl="1" marL="685800" rtl="0" algn="l">
              <a:spcBef>
                <a:spcPts val="0"/>
              </a:spcBef>
              <a:spcAft>
                <a:spcPts val="0"/>
              </a:spcAft>
              <a:buSzPts val="1500"/>
              <a:buChar char="○"/>
            </a:pPr>
            <a:r>
              <a:rPr lang="en" sz="1500"/>
              <a:t>Régression linéaire</a:t>
            </a:r>
            <a:endParaRPr sz="1500"/>
          </a:p>
          <a:p>
            <a:pPr indent="-260350" lvl="1" marL="685800" rtl="0" algn="l">
              <a:spcBef>
                <a:spcPts val="0"/>
              </a:spcBef>
              <a:spcAft>
                <a:spcPts val="0"/>
              </a:spcAft>
              <a:buSzPts val="1500"/>
              <a:buChar char="○"/>
            </a:pPr>
            <a:r>
              <a:rPr lang="en" sz="1500"/>
              <a:t>Régression logistique</a:t>
            </a:r>
            <a:endParaRPr sz="1500"/>
          </a:p>
          <a:p>
            <a:pPr indent="-260350" lvl="1" marL="685800" rtl="0" algn="l">
              <a:spcBef>
                <a:spcPts val="0"/>
              </a:spcBef>
              <a:spcAft>
                <a:spcPts val="0"/>
              </a:spcAft>
              <a:buSzPts val="1500"/>
              <a:buChar char="○"/>
            </a:pPr>
            <a:r>
              <a:rPr lang="en" sz="1500"/>
              <a:t>Arbres décisionnels </a:t>
            </a:r>
            <a:endParaRPr sz="1500"/>
          </a:p>
          <a:p>
            <a:pPr indent="0" lvl="0" marL="342900" rtl="0" algn="l">
              <a:spcBef>
                <a:spcPts val="1200"/>
              </a:spcBef>
              <a:spcAft>
                <a:spcPts val="0"/>
              </a:spcAft>
              <a:buNone/>
            </a:pPr>
            <a:r>
              <a:t/>
            </a:r>
            <a:endParaRPr sz="1500"/>
          </a:p>
          <a:p>
            <a:pPr indent="-260350" lvl="0" marL="342900" rtl="0" algn="l">
              <a:spcBef>
                <a:spcPts val="1200"/>
              </a:spcBef>
              <a:spcAft>
                <a:spcPts val="0"/>
              </a:spcAft>
              <a:buSzPts val="1500"/>
              <a:buChar char="●"/>
            </a:pPr>
            <a:r>
              <a:rPr lang="en" sz="1500"/>
              <a:t>Il existe des méthodes permettant d</a:t>
            </a:r>
            <a:r>
              <a:rPr b="1" lang="en" sz="1500"/>
              <a:t>'expliquer </a:t>
            </a:r>
            <a:r>
              <a:rPr lang="en" sz="1500"/>
              <a:t>les facteurs importants </a:t>
            </a:r>
            <a:r>
              <a:rPr b="1" lang="en" sz="1500"/>
              <a:t>localement</a:t>
            </a:r>
            <a:r>
              <a:rPr lang="en" sz="1500"/>
              <a:t>, i.e., pour </a:t>
            </a:r>
            <a:r>
              <a:rPr b="1" lang="en" sz="1500"/>
              <a:t>une donnée particulière</a:t>
            </a:r>
            <a:r>
              <a:rPr lang="en" sz="1500"/>
              <a:t> </a:t>
            </a:r>
            <a:endParaRPr sz="1500"/>
          </a:p>
          <a:p>
            <a:pPr indent="-260350" lvl="1" marL="685800" marR="0" rtl="0" algn="l">
              <a:lnSpc>
                <a:spcPct val="90000"/>
              </a:lnSpc>
              <a:spcBef>
                <a:spcPts val="0"/>
              </a:spcBef>
              <a:spcAft>
                <a:spcPts val="0"/>
              </a:spcAft>
              <a:buSzPts val="1500"/>
              <a:buChar char="○"/>
            </a:pPr>
            <a:r>
              <a:rPr lang="en" sz="1500"/>
              <a:t>LIME</a:t>
            </a:r>
            <a:endParaRPr sz="1500"/>
          </a:p>
          <a:p>
            <a:pPr indent="-260350" lvl="1" marL="685800" marR="0" rtl="0" algn="l">
              <a:lnSpc>
                <a:spcPct val="90000"/>
              </a:lnSpc>
              <a:spcBef>
                <a:spcPts val="0"/>
              </a:spcBef>
              <a:spcAft>
                <a:spcPts val="0"/>
              </a:spcAft>
              <a:buSzPts val="1500"/>
              <a:buChar char="○"/>
            </a:pPr>
            <a:r>
              <a:rPr lang="en" sz="1500"/>
              <a:t>SHAP</a:t>
            </a:r>
            <a:endParaRPr sz="1500"/>
          </a:p>
          <a:p>
            <a:pPr indent="-260350" lvl="1" marL="685800" marR="0" rtl="0" algn="l">
              <a:lnSpc>
                <a:spcPct val="90000"/>
              </a:lnSpc>
              <a:spcBef>
                <a:spcPts val="0"/>
              </a:spcBef>
              <a:spcAft>
                <a:spcPts val="0"/>
              </a:spcAft>
              <a:buSzPts val="1500"/>
              <a:buChar char="○"/>
            </a:pPr>
            <a:r>
              <a:rPr lang="en" sz="1500"/>
              <a:t>DeepLIFT</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Exemple d’application de LIME pour des images</a:t>
            </a:r>
            <a:endParaRPr/>
          </a:p>
        </p:txBody>
      </p:sp>
      <p:pic>
        <p:nvPicPr>
          <p:cNvPr id="389" name="Google Shape;389;p55"/>
          <p:cNvPicPr preferRelativeResize="0"/>
          <p:nvPr/>
        </p:nvPicPr>
        <p:blipFill>
          <a:blip r:embed="rId3">
            <a:alphaModFix/>
          </a:blip>
          <a:stretch>
            <a:fillRect/>
          </a:stretch>
        </p:blipFill>
        <p:spPr>
          <a:xfrm>
            <a:off x="681038" y="1601569"/>
            <a:ext cx="7781925" cy="3000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0"/>
          <p:cNvSpPr txBox="1"/>
          <p:nvPr>
            <p:ph type="title"/>
          </p:nvPr>
        </p:nvSpPr>
        <p:spPr>
          <a:xfrm>
            <a:off x="294674" y="323250"/>
            <a:ext cx="69495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900"/>
              <a:t>Situations courantes lors de l'entraînement d’un modèle en AA</a:t>
            </a:r>
            <a:endParaRPr sz="2900"/>
          </a:p>
        </p:txBody>
      </p:sp>
      <p:sp>
        <p:nvSpPr>
          <p:cNvPr id="91" name="Google Shape;91;p20"/>
          <p:cNvSpPr txBox="1"/>
          <p:nvPr>
            <p:ph idx="1" type="body"/>
          </p:nvPr>
        </p:nvSpPr>
        <p:spPr>
          <a:xfrm>
            <a:off x="621506" y="1567650"/>
            <a:ext cx="5217300" cy="3222900"/>
          </a:xfrm>
          <a:prstGeom prst="rect">
            <a:avLst/>
          </a:prstGeom>
        </p:spPr>
        <p:txBody>
          <a:bodyPr anchorCtr="0" anchor="t" bIns="0" lIns="0" spcFirstLastPara="1" rIns="0" wrap="square" tIns="0">
            <a:noAutofit/>
          </a:bodyPr>
          <a:lstStyle/>
          <a:p>
            <a:pPr indent="-241300" lvl="0" marL="342900" rtl="0" algn="l">
              <a:spcBef>
                <a:spcPts val="500"/>
              </a:spcBef>
              <a:spcAft>
                <a:spcPts val="0"/>
              </a:spcAft>
              <a:buSzPts val="1200"/>
              <a:buChar char="●"/>
            </a:pPr>
            <a:r>
              <a:rPr lang="en" sz="1700"/>
              <a:t>On peut améliorer ses performances en augmentant les données d'entraînement.</a:t>
            </a:r>
            <a:endParaRPr sz="1700"/>
          </a:p>
          <a:p>
            <a:pPr indent="0" lvl="0" marL="342900" rtl="0" algn="l">
              <a:spcBef>
                <a:spcPts val="1200"/>
              </a:spcBef>
              <a:spcAft>
                <a:spcPts val="0"/>
              </a:spcAft>
              <a:buNone/>
            </a:pPr>
            <a:r>
              <a:t/>
            </a:r>
            <a:endParaRPr sz="1700"/>
          </a:p>
          <a:p>
            <a:pPr indent="-241300" lvl="0" marL="342900" rtl="0" algn="l">
              <a:spcBef>
                <a:spcPts val="1200"/>
              </a:spcBef>
              <a:spcAft>
                <a:spcPts val="0"/>
              </a:spcAft>
              <a:buSzPts val="1200"/>
              <a:buChar char="●"/>
            </a:pPr>
            <a:r>
              <a:rPr lang="en" sz="1700"/>
              <a:t>Elles finissent par saturer; ajouter des données n’améliore rien…</a:t>
            </a:r>
            <a:endParaRPr sz="1700"/>
          </a:p>
          <a:p>
            <a:pPr indent="-241300" lvl="0" marL="342900" rtl="0" algn="l">
              <a:spcBef>
                <a:spcPts val="0"/>
              </a:spcBef>
              <a:spcAft>
                <a:spcPts val="0"/>
              </a:spcAft>
              <a:buSzPts val="1200"/>
              <a:buChar char="●"/>
            </a:pPr>
            <a:r>
              <a:rPr lang="en" sz="1700"/>
              <a:t>Les performances maximales dépendent de sa </a:t>
            </a:r>
            <a:r>
              <a:rPr b="1" lang="en" sz="1700">
                <a:solidFill>
                  <a:srgbClr val="FF0000"/>
                </a:solidFill>
                <a:highlight>
                  <a:srgbClr val="FFFF00"/>
                </a:highlight>
              </a:rPr>
              <a:t>complexité</a:t>
            </a:r>
            <a:r>
              <a:rPr lang="en" sz="1700"/>
              <a:t>.</a:t>
            </a:r>
            <a:endParaRPr sz="1700"/>
          </a:p>
          <a:p>
            <a:pPr indent="0" lvl="0" marL="342900" rtl="0" algn="l">
              <a:spcBef>
                <a:spcPts val="1200"/>
              </a:spcBef>
              <a:spcAft>
                <a:spcPts val="0"/>
              </a:spcAft>
              <a:buNone/>
            </a:pPr>
            <a:r>
              <a:t/>
            </a:r>
            <a:endParaRPr sz="1700"/>
          </a:p>
          <a:p>
            <a:pPr indent="-241300" lvl="0" marL="342900" rtl="0" algn="l">
              <a:spcBef>
                <a:spcPts val="1200"/>
              </a:spcBef>
              <a:spcAft>
                <a:spcPts val="0"/>
              </a:spcAft>
              <a:buSzPts val="1200"/>
              <a:buChar char="●"/>
            </a:pPr>
            <a:r>
              <a:rPr b="1" lang="en" sz="1700"/>
              <a:t>Pour de meilleures performances, il faut augmenter sa complexité ou changer de modèle.</a:t>
            </a:r>
            <a:endParaRPr b="1" sz="1700"/>
          </a:p>
        </p:txBody>
      </p:sp>
      <p:pic>
        <p:nvPicPr>
          <p:cNvPr id="92" name="Google Shape;92;p20"/>
          <p:cNvPicPr preferRelativeResize="0"/>
          <p:nvPr/>
        </p:nvPicPr>
        <p:blipFill>
          <a:blip r:embed="rId3">
            <a:alphaModFix/>
          </a:blip>
          <a:stretch>
            <a:fillRect/>
          </a:stretch>
        </p:blipFill>
        <p:spPr>
          <a:xfrm>
            <a:off x="5953106" y="2288419"/>
            <a:ext cx="2644537" cy="1578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6"/>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Exemple d’application de LIME pour des images</a:t>
            </a:r>
            <a:endParaRPr/>
          </a:p>
        </p:txBody>
      </p:sp>
      <p:sp>
        <p:nvSpPr>
          <p:cNvPr id="395" name="Google Shape;395;p56"/>
          <p:cNvSpPr txBox="1"/>
          <p:nvPr/>
        </p:nvSpPr>
        <p:spPr>
          <a:xfrm>
            <a:off x="1018006" y="4146494"/>
            <a:ext cx="6765000" cy="9975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Pour l’image ci-dessus, LIME fait ceci</a:t>
            </a:r>
            <a:endParaRPr sz="700">
              <a:solidFill>
                <a:schemeClr val="dk1"/>
              </a:solidFill>
              <a:latin typeface="Times New Roman"/>
              <a:ea typeface="Times New Roman"/>
              <a:cs typeface="Times New Roman"/>
              <a:sym typeface="Times New Roman"/>
            </a:endParaRPr>
          </a:p>
          <a:p>
            <a:pPr indent="0" lvl="0" marL="34290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Century Gothic"/>
              <a:buChar char="●"/>
            </a:pPr>
            <a:r>
              <a:rPr lang="en" sz="1200">
                <a:solidFill>
                  <a:schemeClr val="dk1"/>
                </a:solidFill>
                <a:latin typeface="Century Gothic"/>
                <a:ea typeface="Century Gothic"/>
                <a:cs typeface="Century Gothic"/>
                <a:sym typeface="Century Gothic"/>
              </a:rPr>
              <a:t>Masque dans l’image les zones où ces attributs ont un effet négligeable.</a:t>
            </a:r>
            <a:endParaRPr sz="1200">
              <a:solidFill>
                <a:schemeClr val="dk1"/>
              </a:solidFill>
              <a:latin typeface="Century Gothic"/>
              <a:ea typeface="Century Gothic"/>
              <a:cs typeface="Century Gothic"/>
              <a:sym typeface="Century Gothic"/>
            </a:endParaRPr>
          </a:p>
          <a:p>
            <a:pPr indent="-241300" lvl="0" marL="342900" rtl="0" algn="l">
              <a:spcBef>
                <a:spcPts val="0"/>
              </a:spcBef>
              <a:spcAft>
                <a:spcPts val="0"/>
              </a:spcAft>
              <a:buClr>
                <a:schemeClr val="dk1"/>
              </a:buClr>
              <a:buSzPts val="1200"/>
              <a:buFont typeface="Century Gothic"/>
              <a:buChar char="●"/>
            </a:pPr>
            <a:r>
              <a:rPr lang="en" sz="1200">
                <a:solidFill>
                  <a:schemeClr val="dk1"/>
                </a:solidFill>
                <a:latin typeface="Century Gothic"/>
                <a:ea typeface="Century Gothic"/>
                <a:cs typeface="Century Gothic"/>
                <a:sym typeface="Century Gothic"/>
              </a:rPr>
              <a:t>https://www.youtube.com/watch?v=hUnRCxnydCc</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p:txBody>
      </p:sp>
      <p:pic>
        <p:nvPicPr>
          <p:cNvPr id="396" name="Google Shape;396;p56"/>
          <p:cNvPicPr preferRelativeResize="0"/>
          <p:nvPr/>
        </p:nvPicPr>
        <p:blipFill>
          <a:blip r:embed="rId3">
            <a:alphaModFix/>
          </a:blip>
          <a:stretch>
            <a:fillRect/>
          </a:stretch>
        </p:blipFill>
        <p:spPr>
          <a:xfrm>
            <a:off x="1581100" y="1113312"/>
            <a:ext cx="5638799" cy="2916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sp>
        <p:nvSpPr>
          <p:cNvPr id="401" name="Google Shape;401;p57"/>
          <p:cNvSpPr txBox="1"/>
          <p:nvPr>
            <p:ph type="title"/>
          </p:nvPr>
        </p:nvSpPr>
        <p:spPr>
          <a:xfrm>
            <a:off x="294674" y="323250"/>
            <a:ext cx="66888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L’importance d’expliquer un modèle</a:t>
            </a:r>
            <a:endParaRPr/>
          </a:p>
        </p:txBody>
      </p:sp>
      <p:sp>
        <p:nvSpPr>
          <p:cNvPr id="402" name="Google Shape;402;p57"/>
          <p:cNvSpPr txBox="1"/>
          <p:nvPr>
            <p:ph idx="1" type="body"/>
          </p:nvPr>
        </p:nvSpPr>
        <p:spPr>
          <a:xfrm>
            <a:off x="392906" y="4077470"/>
            <a:ext cx="8357100" cy="499200"/>
          </a:xfrm>
          <a:prstGeom prst="rect">
            <a:avLst/>
          </a:prstGeom>
        </p:spPr>
        <p:txBody>
          <a:bodyPr anchorCtr="0" anchor="t" bIns="0" lIns="0" spcFirstLastPara="1" rIns="0" wrap="square" tIns="0">
            <a:noAutofit/>
          </a:bodyPr>
          <a:lstStyle/>
          <a:p>
            <a:pPr indent="0" lvl="0" marL="0" rtl="0" algn="l">
              <a:spcBef>
                <a:spcPts val="500"/>
              </a:spcBef>
              <a:spcAft>
                <a:spcPts val="1200"/>
              </a:spcAft>
              <a:buNone/>
            </a:pPr>
            <a:r>
              <a:rPr lang="en" sz="1600"/>
              <a:t>C’est vrai en relativité, en mathématiques, en génomique, en biochimie, et aussi en apprentissage automatique.</a:t>
            </a:r>
            <a:endParaRPr sz="1600"/>
          </a:p>
        </p:txBody>
      </p:sp>
      <p:pic>
        <p:nvPicPr>
          <p:cNvPr id="403" name="Google Shape;403;p57"/>
          <p:cNvPicPr preferRelativeResize="0"/>
          <p:nvPr/>
        </p:nvPicPr>
        <p:blipFill>
          <a:blip r:embed="rId3">
            <a:alphaModFix/>
          </a:blip>
          <a:stretch>
            <a:fillRect/>
          </a:stretch>
        </p:blipFill>
        <p:spPr>
          <a:xfrm>
            <a:off x="2986087" y="1420472"/>
            <a:ext cx="3028614" cy="226314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Diagnostic</a:t>
            </a:r>
            <a:r>
              <a:rPr lang="en"/>
              <a:t> des courbes d’entraînement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9"/>
          <p:cNvSpPr txBox="1"/>
          <p:nvPr>
            <p:ph idx="1" type="body"/>
          </p:nvPr>
        </p:nvSpPr>
        <p:spPr>
          <a:xfrm>
            <a:off x="298544" y="965719"/>
            <a:ext cx="3874200" cy="1838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800"/>
              <a:buNone/>
            </a:pPr>
            <a:r>
              <a:rPr lang="en" sz="2700"/>
              <a:t>Le stéthoscope de l’AA: la courbe de la fonction de perte</a:t>
            </a:r>
            <a:endParaRPr sz="1000">
              <a:highlight>
                <a:srgbClr val="FFFFFF"/>
              </a:highlight>
              <a:latin typeface="Arial"/>
              <a:ea typeface="Arial"/>
              <a:cs typeface="Arial"/>
              <a:sym typeface="Arial"/>
            </a:endParaRPr>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1200"/>
              </a:spcAft>
              <a:buSzPts val="4100"/>
              <a:buNone/>
            </a:pPr>
            <a:r>
              <a:t/>
            </a:r>
            <a:endParaRPr/>
          </a:p>
        </p:txBody>
      </p:sp>
      <p:pic>
        <p:nvPicPr>
          <p:cNvPr id="414" name="Google Shape;414;p59"/>
          <p:cNvPicPr preferRelativeResize="0"/>
          <p:nvPr/>
        </p:nvPicPr>
        <p:blipFill>
          <a:blip r:embed="rId3">
            <a:alphaModFix/>
          </a:blip>
          <a:stretch>
            <a:fillRect/>
          </a:stretch>
        </p:blipFill>
        <p:spPr>
          <a:xfrm>
            <a:off x="5314178" y="2373225"/>
            <a:ext cx="3352016" cy="2232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0"/>
          <p:cNvSpPr/>
          <p:nvPr/>
        </p:nvSpPr>
        <p:spPr>
          <a:xfrm>
            <a:off x="723994" y="3145950"/>
            <a:ext cx="4003200" cy="690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420" name="Google Shape;420;p60"/>
          <p:cNvPicPr preferRelativeResize="0"/>
          <p:nvPr/>
        </p:nvPicPr>
        <p:blipFill>
          <a:blip r:embed="rId3">
            <a:alphaModFix/>
          </a:blip>
          <a:stretch>
            <a:fillRect/>
          </a:stretch>
        </p:blipFill>
        <p:spPr>
          <a:xfrm>
            <a:off x="7706118" y="1918875"/>
            <a:ext cx="910556" cy="1215675"/>
          </a:xfrm>
          <a:prstGeom prst="rect">
            <a:avLst/>
          </a:prstGeom>
          <a:noFill/>
          <a:ln>
            <a:noFill/>
          </a:ln>
        </p:spPr>
      </p:pic>
      <p:sp>
        <p:nvSpPr>
          <p:cNvPr id="421" name="Google Shape;421;p60"/>
          <p:cNvSpPr/>
          <p:nvPr/>
        </p:nvSpPr>
        <p:spPr>
          <a:xfrm>
            <a:off x="723994" y="1260000"/>
            <a:ext cx="4003200" cy="690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 name="Google Shape;422;p60"/>
          <p:cNvSpPr/>
          <p:nvPr/>
        </p:nvSpPr>
        <p:spPr>
          <a:xfrm>
            <a:off x="723994" y="2231550"/>
            <a:ext cx="4003200" cy="6900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 name="Google Shape;423;p60"/>
          <p:cNvSpPr txBox="1"/>
          <p:nvPr>
            <p:ph idx="1" type="body"/>
          </p:nvPr>
        </p:nvSpPr>
        <p:spPr>
          <a:xfrm>
            <a:off x="419550" y="477025"/>
            <a:ext cx="8304900" cy="36096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sz="1700"/>
              <a:t>Qu’est-ce qui est le mieux pour un classifieur nouvellement entraîné?</a:t>
            </a:r>
            <a:endParaRPr sz="1700"/>
          </a:p>
          <a:p>
            <a:pPr indent="0" lvl="0" marL="0" rtl="0" algn="l">
              <a:lnSpc>
                <a:spcPct val="100000"/>
              </a:lnSpc>
              <a:spcBef>
                <a:spcPts val="1200"/>
              </a:spcBef>
              <a:spcAft>
                <a:spcPts val="0"/>
              </a:spcAft>
              <a:buNone/>
            </a:pPr>
            <a:r>
              <a:rPr lang="en" sz="1700"/>
              <a:t>Ces résultats basés sur deux chiffres sont difficiles à interpréter!</a:t>
            </a:r>
            <a:endParaRPr sz="1700"/>
          </a:p>
          <a:p>
            <a:pPr indent="-234950" lvl="0" marL="342900" rtl="0" algn="l">
              <a:spcBef>
                <a:spcPts val="1200"/>
              </a:spcBef>
              <a:spcAft>
                <a:spcPts val="0"/>
              </a:spcAft>
              <a:buSzPts val="1100"/>
              <a:buChar char="●"/>
            </a:pPr>
            <a:r>
              <a:rPr lang="en" sz="1500"/>
              <a:t>Cas A</a:t>
            </a:r>
            <a:endParaRPr sz="1500"/>
          </a:p>
          <a:p>
            <a:pPr indent="-260350" lvl="1" marL="685800" rtl="0" algn="l">
              <a:spcBef>
                <a:spcPts val="0"/>
              </a:spcBef>
              <a:spcAft>
                <a:spcPts val="0"/>
              </a:spcAft>
              <a:buSzPts val="1500"/>
              <a:buChar char="○"/>
            </a:pPr>
            <a:r>
              <a:rPr lang="en" sz="1500"/>
              <a:t>Une précision en entraînement de 99% </a:t>
            </a:r>
            <a:endParaRPr sz="1500"/>
          </a:p>
          <a:p>
            <a:pPr indent="-260350" lvl="1" marL="685800" rtl="0" algn="l">
              <a:spcBef>
                <a:spcPts val="0"/>
              </a:spcBef>
              <a:spcAft>
                <a:spcPts val="0"/>
              </a:spcAft>
              <a:buSzPts val="1500"/>
              <a:buChar char="○"/>
            </a:pPr>
            <a:r>
              <a:rPr lang="en" sz="1500"/>
              <a:t>Une précision en test de 80% </a:t>
            </a:r>
            <a:endParaRPr sz="1500"/>
          </a:p>
          <a:p>
            <a:pPr indent="0" lvl="0" marL="0" rtl="0" algn="l">
              <a:spcBef>
                <a:spcPts val="1200"/>
              </a:spcBef>
              <a:spcAft>
                <a:spcPts val="0"/>
              </a:spcAft>
              <a:buNone/>
            </a:pPr>
            <a:r>
              <a:t/>
            </a:r>
            <a:endParaRPr sz="400"/>
          </a:p>
          <a:p>
            <a:pPr indent="-234950" lvl="0" marL="342900" rtl="0" algn="l">
              <a:spcBef>
                <a:spcPts val="1200"/>
              </a:spcBef>
              <a:spcAft>
                <a:spcPts val="0"/>
              </a:spcAft>
              <a:buSzPts val="1100"/>
              <a:buChar char="●"/>
            </a:pPr>
            <a:r>
              <a:rPr lang="en" sz="1500"/>
              <a:t>Cas B</a:t>
            </a:r>
            <a:endParaRPr sz="1500"/>
          </a:p>
          <a:p>
            <a:pPr indent="-260350" lvl="1" marL="685800" rtl="0" algn="l">
              <a:spcBef>
                <a:spcPts val="0"/>
              </a:spcBef>
              <a:spcAft>
                <a:spcPts val="0"/>
              </a:spcAft>
              <a:buSzPts val="1500"/>
              <a:buChar char="○"/>
            </a:pPr>
            <a:r>
              <a:rPr lang="en" sz="1500"/>
              <a:t>Une précision en entraînement de 85% </a:t>
            </a:r>
            <a:endParaRPr sz="1500"/>
          </a:p>
          <a:p>
            <a:pPr indent="-260350" lvl="1" marL="685800" rtl="0" algn="l">
              <a:spcBef>
                <a:spcPts val="0"/>
              </a:spcBef>
              <a:spcAft>
                <a:spcPts val="0"/>
              </a:spcAft>
              <a:buSzPts val="1500"/>
              <a:buChar char="○"/>
            </a:pPr>
            <a:r>
              <a:rPr lang="en" sz="1500"/>
              <a:t>Une précision en test de 83% </a:t>
            </a:r>
            <a:endParaRPr sz="1500"/>
          </a:p>
          <a:p>
            <a:pPr indent="0" lvl="0" marL="342900" rtl="0" algn="l">
              <a:spcBef>
                <a:spcPts val="1200"/>
              </a:spcBef>
              <a:spcAft>
                <a:spcPts val="0"/>
              </a:spcAft>
              <a:buNone/>
            </a:pPr>
            <a:r>
              <a:t/>
            </a:r>
            <a:endParaRPr sz="100"/>
          </a:p>
          <a:p>
            <a:pPr indent="-234950" lvl="0" marL="342900" rtl="0" algn="l">
              <a:spcBef>
                <a:spcPts val="1200"/>
              </a:spcBef>
              <a:spcAft>
                <a:spcPts val="0"/>
              </a:spcAft>
              <a:buSzPts val="1100"/>
              <a:buChar char="●"/>
            </a:pPr>
            <a:r>
              <a:rPr lang="en" sz="1500"/>
              <a:t>Cas C</a:t>
            </a:r>
            <a:endParaRPr sz="1500"/>
          </a:p>
          <a:p>
            <a:pPr indent="-260350" lvl="1" marL="685800" rtl="0" algn="l">
              <a:spcBef>
                <a:spcPts val="0"/>
              </a:spcBef>
              <a:spcAft>
                <a:spcPts val="0"/>
              </a:spcAft>
              <a:buSzPts val="1500"/>
              <a:buChar char="○"/>
            </a:pPr>
            <a:r>
              <a:rPr lang="en" sz="1500"/>
              <a:t>Une précision en entraînement de 30% </a:t>
            </a:r>
            <a:endParaRPr sz="1500"/>
          </a:p>
          <a:p>
            <a:pPr indent="-260350" lvl="1" marL="685800" rtl="0" algn="l">
              <a:spcBef>
                <a:spcPts val="0"/>
              </a:spcBef>
              <a:spcAft>
                <a:spcPts val="0"/>
              </a:spcAft>
              <a:buSzPts val="1500"/>
              <a:buChar char="○"/>
            </a:pPr>
            <a:r>
              <a:rPr lang="en" sz="1500"/>
              <a:t>Une précision en test de 25%</a:t>
            </a:r>
            <a:br>
              <a:rPr lang="en" sz="1500"/>
            </a:br>
            <a:endParaRPr sz="1500"/>
          </a:p>
          <a:p>
            <a:pPr indent="-260350" lvl="0" marL="342900" rtl="0" algn="l">
              <a:spcBef>
                <a:spcPts val="0"/>
              </a:spcBef>
              <a:spcAft>
                <a:spcPts val="0"/>
              </a:spcAft>
              <a:buSzPts val="1500"/>
              <a:buChar char="●"/>
            </a:pPr>
            <a:r>
              <a:rPr lang="en" sz="1500"/>
              <a:t>Cas D:</a:t>
            </a:r>
            <a:endParaRPr sz="1500"/>
          </a:p>
          <a:p>
            <a:pPr indent="-260350" lvl="1" marL="685800" rtl="0" algn="l">
              <a:spcBef>
                <a:spcPts val="0"/>
              </a:spcBef>
              <a:spcAft>
                <a:spcPts val="0"/>
              </a:spcAft>
              <a:buSzPts val="1500"/>
              <a:buChar char="○"/>
            </a:pPr>
            <a:r>
              <a:rPr lang="en" sz="1500"/>
              <a:t>Une précision en entraînement de 85% </a:t>
            </a:r>
            <a:endParaRPr sz="1500"/>
          </a:p>
          <a:p>
            <a:pPr indent="-260350" lvl="1" marL="685800" rtl="0" algn="l">
              <a:spcBef>
                <a:spcPts val="0"/>
              </a:spcBef>
              <a:spcAft>
                <a:spcPts val="0"/>
              </a:spcAft>
              <a:buSzPts val="1500"/>
              <a:buChar char="○"/>
            </a:pPr>
            <a:r>
              <a:rPr lang="en" sz="1500"/>
              <a:t>Une précision en test de 90% </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1"/>
          <p:cNvSpPr/>
          <p:nvPr/>
        </p:nvSpPr>
        <p:spPr>
          <a:xfrm>
            <a:off x="749494" y="2879250"/>
            <a:ext cx="4003200" cy="690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429" name="Google Shape;429;p61"/>
          <p:cNvPicPr preferRelativeResize="0"/>
          <p:nvPr/>
        </p:nvPicPr>
        <p:blipFill>
          <a:blip r:embed="rId3">
            <a:alphaModFix/>
          </a:blip>
          <a:stretch>
            <a:fillRect/>
          </a:stretch>
        </p:blipFill>
        <p:spPr>
          <a:xfrm>
            <a:off x="7731618" y="1652175"/>
            <a:ext cx="910556" cy="1215675"/>
          </a:xfrm>
          <a:prstGeom prst="rect">
            <a:avLst/>
          </a:prstGeom>
          <a:noFill/>
          <a:ln>
            <a:noFill/>
          </a:ln>
        </p:spPr>
      </p:pic>
      <p:sp>
        <p:nvSpPr>
          <p:cNvPr id="430" name="Google Shape;430;p61"/>
          <p:cNvSpPr/>
          <p:nvPr/>
        </p:nvSpPr>
        <p:spPr>
          <a:xfrm>
            <a:off x="749494" y="993300"/>
            <a:ext cx="4003200" cy="690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 name="Google Shape;431;p61"/>
          <p:cNvSpPr/>
          <p:nvPr/>
        </p:nvSpPr>
        <p:spPr>
          <a:xfrm>
            <a:off x="749494" y="1964850"/>
            <a:ext cx="4003200" cy="6900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 name="Google Shape;432;p61"/>
          <p:cNvSpPr txBox="1"/>
          <p:nvPr>
            <p:ph idx="1" type="body"/>
          </p:nvPr>
        </p:nvSpPr>
        <p:spPr>
          <a:xfrm>
            <a:off x="445050" y="210325"/>
            <a:ext cx="8304900" cy="36096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sz="1700"/>
              <a:t>Qu’est-ce qui est le mieux pour un classifieur nouvellement entraîné?</a:t>
            </a:r>
            <a:endParaRPr sz="1700"/>
          </a:p>
          <a:p>
            <a:pPr indent="0" lvl="0" marL="0" rtl="0" algn="l">
              <a:lnSpc>
                <a:spcPct val="100000"/>
              </a:lnSpc>
              <a:spcBef>
                <a:spcPts val="1200"/>
              </a:spcBef>
              <a:spcAft>
                <a:spcPts val="0"/>
              </a:spcAft>
              <a:buNone/>
            </a:pPr>
            <a:r>
              <a:rPr lang="en" sz="1700"/>
              <a:t>Ces résultats basés sur deux chiffres sont difficiles à interpréter!</a:t>
            </a:r>
            <a:endParaRPr sz="1700"/>
          </a:p>
          <a:p>
            <a:pPr indent="-234950" lvl="0" marL="342900" rtl="0" algn="l">
              <a:spcBef>
                <a:spcPts val="1200"/>
              </a:spcBef>
              <a:spcAft>
                <a:spcPts val="0"/>
              </a:spcAft>
              <a:buSzPts val="1100"/>
              <a:buChar char="●"/>
            </a:pPr>
            <a:r>
              <a:rPr lang="en" sz="1500"/>
              <a:t>Cas A</a:t>
            </a:r>
            <a:endParaRPr sz="1500"/>
          </a:p>
          <a:p>
            <a:pPr indent="-260350" lvl="1" marL="685800" rtl="0" algn="l">
              <a:spcBef>
                <a:spcPts val="0"/>
              </a:spcBef>
              <a:spcAft>
                <a:spcPts val="0"/>
              </a:spcAft>
              <a:buSzPts val="1500"/>
              <a:buChar char="○"/>
            </a:pPr>
            <a:r>
              <a:rPr lang="en" sz="1500"/>
              <a:t>Une précision en entraînement de 99% </a:t>
            </a:r>
            <a:endParaRPr sz="1500"/>
          </a:p>
          <a:p>
            <a:pPr indent="-260350" lvl="1" marL="685800" rtl="0" algn="l">
              <a:spcBef>
                <a:spcPts val="0"/>
              </a:spcBef>
              <a:spcAft>
                <a:spcPts val="0"/>
              </a:spcAft>
              <a:buSzPts val="1500"/>
              <a:buChar char="○"/>
            </a:pPr>
            <a:r>
              <a:rPr lang="en" sz="1500"/>
              <a:t>Une précision en </a:t>
            </a:r>
            <a:r>
              <a:rPr lang="en" sz="1500"/>
              <a:t>test</a:t>
            </a:r>
            <a:r>
              <a:rPr lang="en" sz="1500"/>
              <a:t> de 80% </a:t>
            </a:r>
            <a:endParaRPr sz="1500"/>
          </a:p>
          <a:p>
            <a:pPr indent="0" lvl="0" marL="0" rtl="0" algn="l">
              <a:spcBef>
                <a:spcPts val="1200"/>
              </a:spcBef>
              <a:spcAft>
                <a:spcPts val="0"/>
              </a:spcAft>
              <a:buNone/>
            </a:pPr>
            <a:r>
              <a:t/>
            </a:r>
            <a:endParaRPr sz="400"/>
          </a:p>
          <a:p>
            <a:pPr indent="-234950" lvl="0" marL="342900" rtl="0" algn="l">
              <a:spcBef>
                <a:spcPts val="1200"/>
              </a:spcBef>
              <a:spcAft>
                <a:spcPts val="0"/>
              </a:spcAft>
              <a:buSzPts val="1100"/>
              <a:buChar char="●"/>
            </a:pPr>
            <a:r>
              <a:rPr lang="en" sz="1500"/>
              <a:t>Cas B</a:t>
            </a:r>
            <a:endParaRPr sz="1500"/>
          </a:p>
          <a:p>
            <a:pPr indent="-260350" lvl="1" marL="685800" rtl="0" algn="l">
              <a:spcBef>
                <a:spcPts val="0"/>
              </a:spcBef>
              <a:spcAft>
                <a:spcPts val="0"/>
              </a:spcAft>
              <a:buSzPts val="1500"/>
              <a:buChar char="○"/>
            </a:pPr>
            <a:r>
              <a:rPr lang="en" sz="1500"/>
              <a:t>Une précision en entraînement de 85% </a:t>
            </a:r>
            <a:endParaRPr sz="1500"/>
          </a:p>
          <a:p>
            <a:pPr indent="-260350" lvl="1" marL="685800" rtl="0" algn="l">
              <a:spcBef>
                <a:spcPts val="0"/>
              </a:spcBef>
              <a:spcAft>
                <a:spcPts val="0"/>
              </a:spcAft>
              <a:buSzPts val="1500"/>
              <a:buChar char="○"/>
            </a:pPr>
            <a:r>
              <a:rPr lang="en" sz="1500"/>
              <a:t>Une précision en </a:t>
            </a:r>
            <a:r>
              <a:rPr lang="en" sz="1500"/>
              <a:t>test</a:t>
            </a:r>
            <a:r>
              <a:rPr lang="en" sz="1500"/>
              <a:t> de 83% </a:t>
            </a:r>
            <a:endParaRPr sz="1500"/>
          </a:p>
          <a:p>
            <a:pPr indent="0" lvl="0" marL="342900" rtl="0" algn="l">
              <a:spcBef>
                <a:spcPts val="1200"/>
              </a:spcBef>
              <a:spcAft>
                <a:spcPts val="0"/>
              </a:spcAft>
              <a:buNone/>
            </a:pPr>
            <a:r>
              <a:t/>
            </a:r>
            <a:endParaRPr sz="100"/>
          </a:p>
          <a:p>
            <a:pPr indent="-234950" lvl="0" marL="342900" rtl="0" algn="l">
              <a:spcBef>
                <a:spcPts val="1200"/>
              </a:spcBef>
              <a:spcAft>
                <a:spcPts val="0"/>
              </a:spcAft>
              <a:buSzPts val="1100"/>
              <a:buChar char="●"/>
            </a:pPr>
            <a:r>
              <a:rPr lang="en" sz="1500"/>
              <a:t>Cas C</a:t>
            </a:r>
            <a:endParaRPr sz="1500"/>
          </a:p>
          <a:p>
            <a:pPr indent="-260350" lvl="1" marL="685800" rtl="0" algn="l">
              <a:spcBef>
                <a:spcPts val="0"/>
              </a:spcBef>
              <a:spcAft>
                <a:spcPts val="0"/>
              </a:spcAft>
              <a:buSzPts val="1500"/>
              <a:buChar char="○"/>
            </a:pPr>
            <a:r>
              <a:rPr lang="en" sz="1500"/>
              <a:t>Une précision en entraînement de 30% </a:t>
            </a:r>
            <a:endParaRPr sz="1500"/>
          </a:p>
          <a:p>
            <a:pPr indent="-260350" lvl="1" marL="685800" rtl="0" algn="l">
              <a:spcBef>
                <a:spcPts val="0"/>
              </a:spcBef>
              <a:spcAft>
                <a:spcPts val="0"/>
              </a:spcAft>
              <a:buSzPts val="1500"/>
              <a:buChar char="○"/>
            </a:pPr>
            <a:r>
              <a:rPr lang="en" sz="1500"/>
              <a:t>Une précision en test de 25% </a:t>
            </a:r>
            <a:br>
              <a:rPr lang="en" sz="1500"/>
            </a:br>
            <a:endParaRPr sz="1500"/>
          </a:p>
          <a:p>
            <a:pPr indent="-260350" lvl="0" marL="342900" rtl="0" algn="l">
              <a:spcBef>
                <a:spcPts val="0"/>
              </a:spcBef>
              <a:spcAft>
                <a:spcPts val="0"/>
              </a:spcAft>
              <a:buSzPts val="1500"/>
              <a:buChar char="●"/>
            </a:pPr>
            <a:r>
              <a:rPr lang="en" sz="1500"/>
              <a:t>Cas D:</a:t>
            </a:r>
            <a:endParaRPr sz="1500"/>
          </a:p>
          <a:p>
            <a:pPr indent="-260350" lvl="1" marL="685800" rtl="0" algn="l">
              <a:spcBef>
                <a:spcPts val="0"/>
              </a:spcBef>
              <a:spcAft>
                <a:spcPts val="0"/>
              </a:spcAft>
              <a:buSzPts val="1500"/>
              <a:buChar char="○"/>
            </a:pPr>
            <a:r>
              <a:rPr lang="en" sz="1500"/>
              <a:t>Une précision en entraînement de 85% </a:t>
            </a:r>
            <a:endParaRPr sz="1500"/>
          </a:p>
          <a:p>
            <a:pPr indent="-260350" lvl="1" marL="685800" rtl="0" algn="l">
              <a:spcBef>
                <a:spcPts val="0"/>
              </a:spcBef>
              <a:spcAft>
                <a:spcPts val="0"/>
              </a:spcAft>
              <a:buSzPts val="1500"/>
              <a:buChar char="○"/>
            </a:pPr>
            <a:r>
              <a:rPr lang="en" sz="1500"/>
              <a:t>Une précision en test de 90%</a:t>
            </a:r>
            <a:br>
              <a:rPr lang="en" sz="1500"/>
            </a:b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433" name="Google Shape;433;p61"/>
          <p:cNvGrpSpPr/>
          <p:nvPr/>
        </p:nvGrpSpPr>
        <p:grpSpPr>
          <a:xfrm>
            <a:off x="5288925" y="1216706"/>
            <a:ext cx="3353250" cy="2138737"/>
            <a:chOff x="7051900" y="2739875"/>
            <a:chExt cx="4470999" cy="2851649"/>
          </a:xfrm>
        </p:grpSpPr>
        <p:sp>
          <p:nvSpPr>
            <p:cNvPr id="434" name="Google Shape;434;p61"/>
            <p:cNvSpPr txBox="1"/>
            <p:nvPr/>
          </p:nvSpPr>
          <p:spPr>
            <a:xfrm>
              <a:off x="7051900" y="2739875"/>
              <a:ext cx="1895100" cy="41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ED1C24"/>
                  </a:solidFill>
                  <a:latin typeface="Century Gothic"/>
                  <a:ea typeface="Century Gothic"/>
                  <a:cs typeface="Century Gothic"/>
                  <a:sym typeface="Century Gothic"/>
                </a:rPr>
                <a:t>Surapprentissage</a:t>
              </a:r>
              <a:endParaRPr b="1" sz="1100">
                <a:solidFill>
                  <a:srgbClr val="ED1C24"/>
                </a:solidFill>
                <a:latin typeface="Century Gothic"/>
                <a:ea typeface="Century Gothic"/>
                <a:cs typeface="Century Gothic"/>
                <a:sym typeface="Century Gothic"/>
              </a:endParaRPr>
            </a:p>
          </p:txBody>
        </p:sp>
        <p:sp>
          <p:nvSpPr>
            <p:cNvPr id="435" name="Google Shape;435;p61"/>
            <p:cNvSpPr txBox="1"/>
            <p:nvPr/>
          </p:nvSpPr>
          <p:spPr>
            <a:xfrm>
              <a:off x="7051900" y="3959075"/>
              <a:ext cx="1059000" cy="41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ED1C24"/>
                  </a:solidFill>
                  <a:latin typeface="Century Gothic"/>
                  <a:ea typeface="Century Gothic"/>
                  <a:cs typeface="Century Gothic"/>
                  <a:sym typeface="Century Gothic"/>
                </a:rPr>
                <a:t>Optimal</a:t>
              </a:r>
              <a:endParaRPr b="1" sz="1100">
                <a:solidFill>
                  <a:srgbClr val="ED1C24"/>
                </a:solidFill>
                <a:latin typeface="Century Gothic"/>
                <a:ea typeface="Century Gothic"/>
                <a:cs typeface="Century Gothic"/>
                <a:sym typeface="Century Gothic"/>
              </a:endParaRPr>
            </a:p>
          </p:txBody>
        </p:sp>
        <p:sp>
          <p:nvSpPr>
            <p:cNvPr id="436" name="Google Shape;436;p61"/>
            <p:cNvSpPr txBox="1"/>
            <p:nvPr/>
          </p:nvSpPr>
          <p:spPr>
            <a:xfrm>
              <a:off x="7051900" y="5178275"/>
              <a:ext cx="2002800" cy="41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ED1C24"/>
                  </a:solidFill>
                  <a:latin typeface="Century Gothic"/>
                  <a:ea typeface="Century Gothic"/>
                  <a:cs typeface="Century Gothic"/>
                  <a:sym typeface="Century Gothic"/>
                </a:rPr>
                <a:t>Sous-apprentissage</a:t>
              </a:r>
              <a:endParaRPr b="1" sz="1100">
                <a:solidFill>
                  <a:srgbClr val="ED1C24"/>
                </a:solidFill>
                <a:latin typeface="Century Gothic"/>
                <a:ea typeface="Century Gothic"/>
                <a:cs typeface="Century Gothic"/>
                <a:sym typeface="Century Gothic"/>
              </a:endParaRPr>
            </a:p>
          </p:txBody>
        </p:sp>
        <p:pic>
          <p:nvPicPr>
            <p:cNvPr id="437" name="Google Shape;437;p61"/>
            <p:cNvPicPr preferRelativeResize="0"/>
            <p:nvPr/>
          </p:nvPicPr>
          <p:blipFill>
            <a:blip r:embed="rId4">
              <a:alphaModFix/>
            </a:blip>
            <a:stretch>
              <a:fillRect/>
            </a:stretch>
          </p:blipFill>
          <p:spPr>
            <a:xfrm>
              <a:off x="9252100" y="3959075"/>
              <a:ext cx="516800" cy="540850"/>
            </a:xfrm>
            <a:prstGeom prst="rect">
              <a:avLst/>
            </a:prstGeom>
            <a:noFill/>
            <a:ln>
              <a:noFill/>
            </a:ln>
          </p:spPr>
        </p:pic>
        <p:pic>
          <p:nvPicPr>
            <p:cNvPr id="438" name="Google Shape;438;p61"/>
            <p:cNvPicPr preferRelativeResize="0"/>
            <p:nvPr/>
          </p:nvPicPr>
          <p:blipFill>
            <a:blip r:embed="rId5">
              <a:alphaModFix/>
            </a:blip>
            <a:stretch>
              <a:fillRect/>
            </a:stretch>
          </p:blipFill>
          <p:spPr>
            <a:xfrm>
              <a:off x="9297350" y="5165225"/>
              <a:ext cx="426299" cy="426299"/>
            </a:xfrm>
            <a:prstGeom prst="rect">
              <a:avLst/>
            </a:prstGeom>
            <a:noFill/>
            <a:ln>
              <a:noFill/>
            </a:ln>
          </p:spPr>
        </p:pic>
        <p:pic>
          <p:nvPicPr>
            <p:cNvPr id="439" name="Google Shape;439;p61"/>
            <p:cNvPicPr preferRelativeResize="0"/>
            <p:nvPr/>
          </p:nvPicPr>
          <p:blipFill>
            <a:blip r:embed="rId5">
              <a:alphaModFix/>
            </a:blip>
            <a:stretch>
              <a:fillRect/>
            </a:stretch>
          </p:blipFill>
          <p:spPr>
            <a:xfrm>
              <a:off x="9297350" y="2758400"/>
              <a:ext cx="426299" cy="426299"/>
            </a:xfrm>
            <a:prstGeom prst="rect">
              <a:avLst/>
            </a:prstGeom>
            <a:noFill/>
            <a:ln>
              <a:noFill/>
            </a:ln>
          </p:spPr>
        </p:pic>
        <p:pic>
          <p:nvPicPr>
            <p:cNvPr id="440" name="Google Shape;440;p61"/>
            <p:cNvPicPr preferRelativeResize="0"/>
            <p:nvPr/>
          </p:nvPicPr>
          <p:blipFill>
            <a:blip r:embed="rId3">
              <a:alphaModFix/>
            </a:blip>
            <a:stretch>
              <a:fillRect/>
            </a:stretch>
          </p:blipFill>
          <p:spPr>
            <a:xfrm>
              <a:off x="10308825" y="3320500"/>
              <a:ext cx="1214075" cy="1620900"/>
            </a:xfrm>
            <a:prstGeom prst="rect">
              <a:avLst/>
            </a:prstGeom>
            <a:noFill/>
            <a:ln>
              <a:noFill/>
            </a:ln>
          </p:spPr>
        </p:pic>
      </p:grpSp>
      <p:pic>
        <p:nvPicPr>
          <p:cNvPr id="441" name="Google Shape;441;p61"/>
          <p:cNvPicPr preferRelativeResize="0"/>
          <p:nvPr/>
        </p:nvPicPr>
        <p:blipFill>
          <a:blip r:embed="rId5">
            <a:alphaModFix/>
          </a:blip>
          <a:stretch>
            <a:fillRect/>
          </a:stretch>
        </p:blipFill>
        <p:spPr>
          <a:xfrm>
            <a:off x="6995863" y="3904431"/>
            <a:ext cx="319725" cy="319725"/>
          </a:xfrm>
          <a:prstGeom prst="rect">
            <a:avLst/>
          </a:prstGeom>
          <a:noFill/>
          <a:ln>
            <a:noFill/>
          </a:ln>
        </p:spPr>
      </p:pic>
      <p:sp>
        <p:nvSpPr>
          <p:cNvPr id="442" name="Google Shape;442;p61"/>
          <p:cNvSpPr txBox="1"/>
          <p:nvPr/>
        </p:nvSpPr>
        <p:spPr>
          <a:xfrm>
            <a:off x="5288925" y="3910394"/>
            <a:ext cx="1502100" cy="3078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ED1C24"/>
                </a:solidFill>
                <a:latin typeface="Century Gothic"/>
                <a:ea typeface="Century Gothic"/>
                <a:cs typeface="Century Gothic"/>
                <a:sym typeface="Century Gothic"/>
              </a:rPr>
              <a:t>???????</a:t>
            </a:r>
            <a:endParaRPr b="1" sz="1100">
              <a:solidFill>
                <a:srgbClr val="ED1C24"/>
              </a:solidFill>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2"/>
          <p:cNvSpPr/>
          <p:nvPr/>
        </p:nvSpPr>
        <p:spPr>
          <a:xfrm>
            <a:off x="441150" y="3689681"/>
            <a:ext cx="5063400" cy="60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 name="Google Shape;448;p62"/>
          <p:cNvSpPr txBox="1"/>
          <p:nvPr>
            <p:ph idx="1" type="body"/>
          </p:nvPr>
        </p:nvSpPr>
        <p:spPr>
          <a:xfrm>
            <a:off x="392906" y="537419"/>
            <a:ext cx="7602300" cy="23391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b="1" lang="en" sz="1700"/>
              <a:t>l’évolution de la température d’un patient est souvent aussi utile</a:t>
            </a:r>
            <a:r>
              <a:rPr lang="en" sz="1700"/>
              <a:t> que sa température à un moment donné. </a:t>
            </a:r>
            <a:endParaRPr sz="17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a:t>
            </a:r>
            <a:r>
              <a:rPr lang="en" sz="1700"/>
              <a:t>l ne faut pas se contenter des performances finales d’un modèle pour décider s’il est bien entraîné; il faut aussi voir ses différentes ‘courbes de température’: </a:t>
            </a:r>
            <a:endParaRPr sz="1700"/>
          </a:p>
          <a:p>
            <a:pPr indent="-247650" lvl="0" marL="342900" rtl="0" algn="l">
              <a:spcBef>
                <a:spcPts val="1200"/>
              </a:spcBef>
              <a:spcAft>
                <a:spcPts val="0"/>
              </a:spcAft>
              <a:buSzPts val="1300"/>
              <a:buChar char="●"/>
            </a:pPr>
            <a:r>
              <a:rPr lang="en" sz="1700"/>
              <a:t>L’évolution de la fonction de perte</a:t>
            </a:r>
            <a:endParaRPr sz="1700"/>
          </a:p>
          <a:p>
            <a:pPr indent="-247650" lvl="0" marL="342900" rtl="0" algn="l">
              <a:spcBef>
                <a:spcPts val="0"/>
              </a:spcBef>
              <a:spcAft>
                <a:spcPts val="0"/>
              </a:spcAft>
              <a:buSzPts val="1300"/>
              <a:buChar char="●"/>
            </a:pPr>
            <a:r>
              <a:rPr lang="en" sz="1700"/>
              <a:t>L’évolution de la  métrique de performance </a:t>
            </a:r>
            <a:endParaRPr sz="1700"/>
          </a:p>
        </p:txBody>
      </p:sp>
      <p:pic>
        <p:nvPicPr>
          <p:cNvPr id="449" name="Google Shape;449;p62"/>
          <p:cNvPicPr preferRelativeResize="0"/>
          <p:nvPr/>
        </p:nvPicPr>
        <p:blipFill>
          <a:blip r:embed="rId3">
            <a:alphaModFix/>
          </a:blip>
          <a:stretch>
            <a:fillRect/>
          </a:stretch>
        </p:blipFill>
        <p:spPr>
          <a:xfrm>
            <a:off x="3908802" y="1062763"/>
            <a:ext cx="2816800" cy="1678475"/>
          </a:xfrm>
          <a:prstGeom prst="rect">
            <a:avLst/>
          </a:prstGeom>
          <a:noFill/>
          <a:ln>
            <a:noFill/>
          </a:ln>
        </p:spPr>
      </p:pic>
      <p:sp>
        <p:nvSpPr>
          <p:cNvPr id="450" name="Google Shape;450;p62"/>
          <p:cNvSpPr txBox="1"/>
          <p:nvPr/>
        </p:nvSpPr>
        <p:spPr>
          <a:xfrm>
            <a:off x="4873806" y="2790094"/>
            <a:ext cx="764700" cy="277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900">
                <a:latin typeface="Century Gothic"/>
                <a:ea typeface="Century Gothic"/>
                <a:cs typeface="Century Gothic"/>
                <a:sym typeface="Century Gothic"/>
              </a:rPr>
              <a:t>Time</a:t>
            </a:r>
            <a:endParaRPr sz="900">
              <a:latin typeface="Century Gothic"/>
              <a:ea typeface="Century Gothic"/>
              <a:cs typeface="Century Gothic"/>
              <a:sym typeface="Century Gothic"/>
            </a:endParaRPr>
          </a:p>
        </p:txBody>
      </p:sp>
      <p:pic>
        <p:nvPicPr>
          <p:cNvPr id="451" name="Google Shape;451;p62"/>
          <p:cNvPicPr preferRelativeResize="0"/>
          <p:nvPr/>
        </p:nvPicPr>
        <p:blipFill>
          <a:blip r:embed="rId4">
            <a:alphaModFix/>
          </a:blip>
          <a:stretch>
            <a:fillRect/>
          </a:stretch>
        </p:blipFill>
        <p:spPr>
          <a:xfrm>
            <a:off x="3547375" y="1833428"/>
            <a:ext cx="200254" cy="13716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3"/>
          <p:cNvSpPr txBox="1"/>
          <p:nvPr>
            <p:ph idx="1" type="body"/>
          </p:nvPr>
        </p:nvSpPr>
        <p:spPr>
          <a:xfrm>
            <a:off x="392906" y="1048517"/>
            <a:ext cx="8357100" cy="3035400"/>
          </a:xfrm>
          <a:prstGeom prst="rect">
            <a:avLst/>
          </a:prstGeom>
        </p:spPr>
        <p:txBody>
          <a:bodyPr anchorCtr="0" anchor="t" bIns="0" lIns="0" spcFirstLastPara="1" rIns="0" wrap="square" tIns="0">
            <a:noAutofit/>
          </a:bodyPr>
          <a:lstStyle/>
          <a:p>
            <a:pPr indent="0" lvl="0" marL="0" rtl="0" algn="l">
              <a:lnSpc>
                <a:spcPct val="115000"/>
              </a:lnSpc>
              <a:spcBef>
                <a:spcPts val="900"/>
              </a:spcBef>
              <a:spcAft>
                <a:spcPts val="0"/>
              </a:spcAft>
              <a:buNone/>
            </a:pPr>
            <a:r>
              <a:rPr lang="en" sz="1600" u="sng"/>
              <a:t>Courbe d'apprentissage:</a:t>
            </a:r>
            <a:r>
              <a:rPr lang="en" sz="1600"/>
              <a:t> tracé de la performance d'apprentissage en fonction du temps.</a:t>
            </a:r>
            <a:endParaRPr sz="1600"/>
          </a:p>
          <a:p>
            <a:pPr indent="0" lvl="0" marL="0" rtl="0" algn="l">
              <a:lnSpc>
                <a:spcPct val="115000"/>
              </a:lnSpc>
              <a:spcBef>
                <a:spcPts val="900"/>
              </a:spcBef>
              <a:spcAft>
                <a:spcPts val="0"/>
              </a:spcAft>
              <a:buClr>
                <a:schemeClr val="dk1"/>
              </a:buClr>
              <a:buSzPts val="800"/>
              <a:buFont typeface="Arial"/>
              <a:buNone/>
            </a:pPr>
            <a:r>
              <a:t/>
            </a:r>
            <a:endParaRPr sz="1600"/>
          </a:p>
          <a:p>
            <a:pPr indent="0" lvl="0" marL="0" rtl="0" algn="l">
              <a:lnSpc>
                <a:spcPct val="115000"/>
              </a:lnSpc>
              <a:spcBef>
                <a:spcPts val="900"/>
              </a:spcBef>
              <a:spcAft>
                <a:spcPts val="0"/>
              </a:spcAft>
              <a:buClr>
                <a:schemeClr val="dk1"/>
              </a:buClr>
              <a:buSzPts val="800"/>
              <a:buFont typeface="Arial"/>
              <a:buNone/>
            </a:pPr>
            <a:r>
              <a:t/>
            </a:r>
            <a:endParaRPr sz="1600"/>
          </a:p>
          <a:p>
            <a:pPr indent="0" lvl="0" marL="0" rtl="0" algn="l">
              <a:lnSpc>
                <a:spcPct val="115000"/>
              </a:lnSpc>
              <a:spcBef>
                <a:spcPts val="900"/>
              </a:spcBef>
              <a:spcAft>
                <a:spcPts val="0"/>
              </a:spcAft>
              <a:buClr>
                <a:schemeClr val="dk1"/>
              </a:buClr>
              <a:buSzPts val="800"/>
              <a:buFont typeface="Arial"/>
              <a:buNone/>
            </a:pPr>
            <a:r>
              <a:t/>
            </a:r>
            <a:endParaRPr sz="1600"/>
          </a:p>
          <a:p>
            <a:pPr indent="0" lvl="0" marL="0" rtl="0" algn="l">
              <a:lnSpc>
                <a:spcPct val="115000"/>
              </a:lnSpc>
              <a:spcBef>
                <a:spcPts val="900"/>
              </a:spcBef>
              <a:spcAft>
                <a:spcPts val="0"/>
              </a:spcAft>
              <a:buClr>
                <a:schemeClr val="dk1"/>
              </a:buClr>
              <a:buSzPts val="800"/>
              <a:buFont typeface="Arial"/>
              <a:buNone/>
            </a:pPr>
            <a:r>
              <a:t/>
            </a:r>
            <a:endParaRPr sz="1600"/>
          </a:p>
          <a:p>
            <a:pPr indent="0" lvl="0" marL="0" rtl="0" algn="l">
              <a:lnSpc>
                <a:spcPct val="115000"/>
              </a:lnSpc>
              <a:spcBef>
                <a:spcPts val="900"/>
              </a:spcBef>
              <a:spcAft>
                <a:spcPts val="0"/>
              </a:spcAft>
              <a:buClr>
                <a:schemeClr val="dk1"/>
              </a:buClr>
              <a:buSzPts val="800"/>
              <a:buFont typeface="Arial"/>
              <a:buNone/>
            </a:pPr>
            <a:r>
              <a:t/>
            </a:r>
            <a:endParaRPr sz="1600"/>
          </a:p>
          <a:p>
            <a:pPr indent="0" lvl="0" marL="0" rtl="0" algn="l">
              <a:lnSpc>
                <a:spcPct val="115000"/>
              </a:lnSpc>
              <a:spcBef>
                <a:spcPts val="900"/>
              </a:spcBef>
              <a:spcAft>
                <a:spcPts val="0"/>
              </a:spcAft>
              <a:buClr>
                <a:schemeClr val="dk1"/>
              </a:buClr>
              <a:buSzPts val="800"/>
              <a:buFont typeface="Arial"/>
              <a:buNone/>
            </a:pPr>
            <a:r>
              <a:t/>
            </a:r>
            <a:endParaRPr sz="1600"/>
          </a:p>
          <a:p>
            <a:pPr indent="0" lvl="0" marL="0" rtl="0" algn="l">
              <a:lnSpc>
                <a:spcPct val="115000"/>
              </a:lnSpc>
              <a:spcBef>
                <a:spcPts val="900"/>
              </a:spcBef>
              <a:spcAft>
                <a:spcPts val="0"/>
              </a:spcAft>
              <a:buClr>
                <a:schemeClr val="dk1"/>
              </a:buClr>
              <a:buSzPts val="800"/>
              <a:buFont typeface="Arial"/>
              <a:buNone/>
            </a:pPr>
            <a:r>
              <a:t/>
            </a:r>
            <a:endParaRPr sz="1600"/>
          </a:p>
          <a:p>
            <a:pPr indent="0" lvl="0" marL="0" rtl="0" algn="l">
              <a:lnSpc>
                <a:spcPct val="115000"/>
              </a:lnSpc>
              <a:spcBef>
                <a:spcPts val="900"/>
              </a:spcBef>
              <a:spcAft>
                <a:spcPts val="0"/>
              </a:spcAft>
              <a:buClr>
                <a:schemeClr val="dk1"/>
              </a:buClr>
              <a:buSzPts val="800"/>
              <a:buFont typeface="Arial"/>
              <a:buNone/>
            </a:pPr>
            <a:r>
              <a:rPr lang="en" sz="1600"/>
              <a:t>Seuls les algorithmes qui apprennent </a:t>
            </a:r>
            <a:r>
              <a:rPr b="1" lang="en" sz="1600"/>
              <a:t>de manière incrémentale</a:t>
            </a:r>
            <a:r>
              <a:rPr lang="en" sz="1600"/>
              <a:t> ont une telle courbe.</a:t>
            </a:r>
            <a:endParaRPr sz="1600"/>
          </a:p>
          <a:p>
            <a:pPr indent="0" lvl="0" marL="0" rtl="0" algn="l">
              <a:lnSpc>
                <a:spcPct val="115000"/>
              </a:lnSpc>
              <a:spcBef>
                <a:spcPts val="900"/>
              </a:spcBef>
              <a:spcAft>
                <a:spcPts val="0"/>
              </a:spcAft>
              <a:buNone/>
            </a:pPr>
            <a:r>
              <a:t/>
            </a:r>
            <a:endParaRPr/>
          </a:p>
          <a:p>
            <a:pPr indent="0" lvl="0" marL="342900" rtl="0" algn="l">
              <a:spcBef>
                <a:spcPts val="900"/>
              </a:spcBef>
              <a:spcAft>
                <a:spcPts val="1200"/>
              </a:spcAft>
              <a:buNone/>
            </a:pPr>
            <a:r>
              <a:t/>
            </a:r>
            <a:endParaRPr/>
          </a:p>
        </p:txBody>
      </p:sp>
      <p:grpSp>
        <p:nvGrpSpPr>
          <p:cNvPr id="457" name="Google Shape;457;p63"/>
          <p:cNvGrpSpPr/>
          <p:nvPr/>
        </p:nvGrpSpPr>
        <p:grpSpPr>
          <a:xfrm>
            <a:off x="3943200" y="1497898"/>
            <a:ext cx="2871224" cy="2192680"/>
            <a:chOff x="3604625" y="2172725"/>
            <a:chExt cx="5354763" cy="4228075"/>
          </a:xfrm>
        </p:grpSpPr>
        <p:pic>
          <p:nvPicPr>
            <p:cNvPr id="458" name="Google Shape;458;p63"/>
            <p:cNvPicPr preferRelativeResize="0"/>
            <p:nvPr/>
          </p:nvPicPr>
          <p:blipFill>
            <a:blip r:embed="rId3">
              <a:alphaModFix/>
            </a:blip>
            <a:stretch>
              <a:fillRect/>
            </a:stretch>
          </p:blipFill>
          <p:spPr>
            <a:xfrm>
              <a:off x="3604625" y="2184325"/>
              <a:ext cx="5354763" cy="4216475"/>
            </a:xfrm>
            <a:prstGeom prst="rect">
              <a:avLst/>
            </a:prstGeom>
            <a:noFill/>
            <a:ln>
              <a:noFill/>
            </a:ln>
          </p:spPr>
        </p:pic>
        <p:sp>
          <p:nvSpPr>
            <p:cNvPr id="459" name="Google Shape;459;p63"/>
            <p:cNvSpPr/>
            <p:nvPr/>
          </p:nvSpPr>
          <p:spPr>
            <a:xfrm>
              <a:off x="6180425" y="2172725"/>
              <a:ext cx="506700" cy="22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60" name="Google Shape;460;p63"/>
          <p:cNvSpPr txBox="1"/>
          <p:nvPr/>
        </p:nvSpPr>
        <p:spPr>
          <a:xfrm>
            <a:off x="3356052" y="1891975"/>
            <a:ext cx="5979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Perte</a:t>
            </a:r>
            <a:endParaRPr b="1" sz="1100">
              <a:latin typeface="Century Gothic"/>
              <a:ea typeface="Century Gothic"/>
              <a:cs typeface="Century Gothic"/>
              <a:sym typeface="Century Gothic"/>
            </a:endParaRPr>
          </a:p>
        </p:txBody>
      </p:sp>
      <p:sp>
        <p:nvSpPr>
          <p:cNvPr id="461" name="Google Shape;461;p63"/>
          <p:cNvSpPr txBox="1"/>
          <p:nvPr/>
        </p:nvSpPr>
        <p:spPr>
          <a:xfrm>
            <a:off x="5139701" y="3606475"/>
            <a:ext cx="8064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Époques</a:t>
            </a:r>
            <a:endParaRPr b="1" sz="1100">
              <a:latin typeface="Century Gothic"/>
              <a:ea typeface="Century Gothic"/>
              <a:cs typeface="Century Gothic"/>
              <a:sym typeface="Century Gothic"/>
            </a:endParaRPr>
          </a:p>
        </p:txBody>
      </p:sp>
      <p:sp>
        <p:nvSpPr>
          <p:cNvPr id="462" name="Google Shape;462;p63"/>
          <p:cNvSpPr txBox="1"/>
          <p:nvPr/>
        </p:nvSpPr>
        <p:spPr>
          <a:xfrm>
            <a:off x="6096225" y="1651325"/>
            <a:ext cx="636300" cy="4155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solidFill>
                  <a:srgbClr val="1F77B4"/>
                </a:solidFill>
                <a:latin typeface="Century Gothic"/>
                <a:ea typeface="Century Gothic"/>
                <a:cs typeface="Century Gothic"/>
                <a:sym typeface="Century Gothic"/>
              </a:rPr>
              <a:t>— Train</a:t>
            </a:r>
            <a:endParaRPr b="1" sz="900">
              <a:solidFill>
                <a:srgbClr val="1F77B4"/>
              </a:solidFill>
              <a:latin typeface="Century Gothic"/>
              <a:ea typeface="Century Gothic"/>
              <a:cs typeface="Century Gothic"/>
              <a:sym typeface="Century Gothic"/>
            </a:endParaRPr>
          </a:p>
          <a:p>
            <a:pPr indent="0" lvl="0" marL="0" rtl="0" algn="l">
              <a:spcBef>
                <a:spcPts val="0"/>
              </a:spcBef>
              <a:spcAft>
                <a:spcPts val="0"/>
              </a:spcAft>
              <a:buNone/>
            </a:pPr>
            <a:r>
              <a:rPr b="1" lang="en" sz="900">
                <a:solidFill>
                  <a:srgbClr val="E69717"/>
                </a:solidFill>
                <a:latin typeface="Century Gothic"/>
                <a:ea typeface="Century Gothic"/>
                <a:cs typeface="Century Gothic"/>
                <a:sym typeface="Century Gothic"/>
              </a:rPr>
              <a:t>— Test</a:t>
            </a:r>
            <a:endParaRPr b="1" sz="900">
              <a:solidFill>
                <a:srgbClr val="E69717"/>
              </a:solidFill>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4"/>
          <p:cNvSpPr txBox="1"/>
          <p:nvPr>
            <p:ph idx="1" type="body"/>
          </p:nvPr>
        </p:nvSpPr>
        <p:spPr>
          <a:xfrm>
            <a:off x="298544" y="965719"/>
            <a:ext cx="3874200" cy="1838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800"/>
              <a:buNone/>
            </a:pPr>
            <a:r>
              <a:rPr lang="en" sz="2600"/>
              <a:t>Courbes d'entraînement typiques de modèles ‘en santé’</a:t>
            </a:r>
            <a:endParaRPr sz="2600"/>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1200"/>
              </a:spcAft>
              <a:buSzPts val="4100"/>
              <a:buNone/>
            </a:pPr>
            <a:r>
              <a:t/>
            </a:r>
            <a:endParaRPr/>
          </a:p>
        </p:txBody>
      </p:sp>
      <p:grpSp>
        <p:nvGrpSpPr>
          <p:cNvPr id="468" name="Google Shape;468;p64"/>
          <p:cNvGrpSpPr/>
          <p:nvPr/>
        </p:nvGrpSpPr>
        <p:grpSpPr>
          <a:xfrm>
            <a:off x="5163601" y="2372831"/>
            <a:ext cx="3123731" cy="2124600"/>
            <a:chOff x="6732401" y="3468575"/>
            <a:chExt cx="4164975" cy="2832800"/>
          </a:xfrm>
        </p:grpSpPr>
        <p:pic>
          <p:nvPicPr>
            <p:cNvPr id="469" name="Google Shape;469;p64"/>
            <p:cNvPicPr preferRelativeResize="0"/>
            <p:nvPr/>
          </p:nvPicPr>
          <p:blipFill>
            <a:blip r:embed="rId3">
              <a:alphaModFix/>
            </a:blip>
            <a:stretch>
              <a:fillRect/>
            </a:stretch>
          </p:blipFill>
          <p:spPr>
            <a:xfrm>
              <a:off x="6732401" y="3468575"/>
              <a:ext cx="4164975" cy="2832800"/>
            </a:xfrm>
            <a:prstGeom prst="rect">
              <a:avLst/>
            </a:prstGeom>
            <a:noFill/>
            <a:ln>
              <a:noFill/>
            </a:ln>
          </p:spPr>
        </p:pic>
        <p:pic>
          <p:nvPicPr>
            <p:cNvPr id="470" name="Google Shape;470;p64"/>
            <p:cNvPicPr preferRelativeResize="0"/>
            <p:nvPr/>
          </p:nvPicPr>
          <p:blipFill>
            <a:blip r:embed="rId4">
              <a:alphaModFix/>
            </a:blip>
            <a:stretch>
              <a:fillRect/>
            </a:stretch>
          </p:blipFill>
          <p:spPr>
            <a:xfrm>
              <a:off x="7189250" y="3721425"/>
              <a:ext cx="1501625" cy="128140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5"/>
          <p:cNvSpPr txBox="1"/>
          <p:nvPr/>
        </p:nvSpPr>
        <p:spPr>
          <a:xfrm>
            <a:off x="392906" y="1752169"/>
            <a:ext cx="3317100" cy="2940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300">
                <a:latin typeface="Century Gothic"/>
                <a:ea typeface="Century Gothic"/>
                <a:cs typeface="Century Gothic"/>
                <a:sym typeface="Century Gothic"/>
              </a:rPr>
              <a:t>Un entraînement typique. Trois phases:</a:t>
            </a:r>
            <a:br>
              <a:rPr b="1" lang="en" sz="1300">
                <a:latin typeface="Century Gothic"/>
                <a:ea typeface="Century Gothic"/>
                <a:cs typeface="Century Gothic"/>
                <a:sym typeface="Century Gothic"/>
              </a:rPr>
            </a:br>
            <a:endParaRPr b="1" sz="1300">
              <a:latin typeface="Century Gothic"/>
              <a:ea typeface="Century Gothic"/>
              <a:cs typeface="Century Gothic"/>
              <a:sym typeface="Century Gothic"/>
            </a:endParaRPr>
          </a:p>
          <a:p>
            <a:pPr indent="-247650" lvl="0" marL="342900" rtl="0" algn="l">
              <a:spcBef>
                <a:spcPts val="0"/>
              </a:spcBef>
              <a:spcAft>
                <a:spcPts val="0"/>
              </a:spcAft>
              <a:buSzPts val="1300"/>
              <a:buFont typeface="Century Gothic"/>
              <a:buAutoNum type="alphaUcPeriod"/>
            </a:pPr>
            <a:r>
              <a:rPr lang="en" sz="1300">
                <a:latin typeface="Century Gothic"/>
                <a:ea typeface="Century Gothic"/>
                <a:cs typeface="Century Gothic"/>
                <a:sym typeface="Century Gothic"/>
              </a:rPr>
              <a:t>Modèle peu performant avec les deux ensembles de données, mais s’améliore lentement.</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247650" lvl="0" marL="342900" rtl="0" algn="l">
              <a:spcBef>
                <a:spcPts val="0"/>
              </a:spcBef>
              <a:spcAft>
                <a:spcPts val="0"/>
              </a:spcAft>
              <a:buSzPts val="1300"/>
              <a:buFont typeface="Century Gothic"/>
              <a:buAutoNum type="alphaUcPeriod"/>
            </a:pPr>
            <a:r>
              <a:rPr lang="en" sz="1300">
                <a:latin typeface="Century Gothic"/>
                <a:ea typeface="Century Gothic"/>
                <a:cs typeface="Century Gothic"/>
                <a:sym typeface="Century Gothic"/>
              </a:rPr>
              <a:t>Meilleur compromis entre mémorisation et compréhension des données. </a:t>
            </a:r>
            <a:br>
              <a:rPr lang="en" sz="1300">
                <a:latin typeface="Century Gothic"/>
                <a:ea typeface="Century Gothic"/>
                <a:cs typeface="Century Gothic"/>
                <a:sym typeface="Century Gothic"/>
              </a:rPr>
            </a:br>
            <a:endParaRPr sz="1300">
              <a:latin typeface="Century Gothic"/>
              <a:ea typeface="Century Gothic"/>
              <a:cs typeface="Century Gothic"/>
              <a:sym typeface="Century Gothic"/>
            </a:endParaRPr>
          </a:p>
          <a:p>
            <a:pPr indent="-247650" lvl="0" marL="342900" rtl="0" algn="l">
              <a:spcBef>
                <a:spcPts val="0"/>
              </a:spcBef>
              <a:spcAft>
                <a:spcPts val="0"/>
              </a:spcAft>
              <a:buClr>
                <a:schemeClr val="dk1"/>
              </a:buClr>
              <a:buSzPts val="1300"/>
              <a:buFont typeface="Century Gothic"/>
              <a:buAutoNum type="alphaUcPeriod"/>
            </a:pPr>
            <a:r>
              <a:rPr lang="en" sz="1300">
                <a:solidFill>
                  <a:schemeClr val="dk1"/>
                </a:solidFill>
                <a:latin typeface="Century Gothic"/>
                <a:ea typeface="Century Gothic"/>
                <a:cs typeface="Century Gothic"/>
                <a:sym typeface="Century Gothic"/>
              </a:rPr>
              <a:t>Le modèle mémorise les données d'entraînement, mais ne peut plus prédire correctement celles de test.</a:t>
            </a:r>
            <a:endParaRPr sz="1300">
              <a:latin typeface="Century Gothic"/>
              <a:ea typeface="Century Gothic"/>
              <a:cs typeface="Century Gothic"/>
              <a:sym typeface="Century Gothic"/>
            </a:endParaRPr>
          </a:p>
        </p:txBody>
      </p:sp>
      <p:sp>
        <p:nvSpPr>
          <p:cNvPr id="476" name="Google Shape;476;p65"/>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Évolution générale d’une fonction de perte</a:t>
            </a:r>
            <a:endParaRPr sz="2700"/>
          </a:p>
        </p:txBody>
      </p:sp>
      <p:pic>
        <p:nvPicPr>
          <p:cNvPr id="477" name="Google Shape;477;p65"/>
          <p:cNvPicPr preferRelativeResize="0"/>
          <p:nvPr/>
        </p:nvPicPr>
        <p:blipFill>
          <a:blip r:embed="rId3">
            <a:alphaModFix/>
          </a:blip>
          <a:stretch>
            <a:fillRect/>
          </a:stretch>
        </p:blipFill>
        <p:spPr>
          <a:xfrm>
            <a:off x="3918675" y="2156119"/>
            <a:ext cx="4582200" cy="2128631"/>
          </a:xfrm>
          <a:prstGeom prst="rect">
            <a:avLst/>
          </a:prstGeom>
          <a:noFill/>
          <a:ln>
            <a:noFill/>
          </a:ln>
        </p:spPr>
      </p:pic>
      <p:sp>
        <p:nvSpPr>
          <p:cNvPr id="478" name="Google Shape;478;p65"/>
          <p:cNvSpPr/>
          <p:nvPr/>
        </p:nvSpPr>
        <p:spPr>
          <a:xfrm rot="-5400000">
            <a:off x="5025113" y="1343644"/>
            <a:ext cx="203700" cy="1251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9" name="Google Shape;479;p65"/>
          <p:cNvSpPr/>
          <p:nvPr/>
        </p:nvSpPr>
        <p:spPr>
          <a:xfrm rot="-5400000">
            <a:off x="6591263" y="1263394"/>
            <a:ext cx="203700" cy="1412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0" name="Google Shape;480;p65"/>
          <p:cNvSpPr txBox="1"/>
          <p:nvPr/>
        </p:nvSpPr>
        <p:spPr>
          <a:xfrm>
            <a:off x="4334213" y="1528463"/>
            <a:ext cx="15123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FF0000"/>
                </a:solidFill>
                <a:highlight>
                  <a:srgbClr val="FFFF00"/>
                </a:highlight>
                <a:latin typeface="Century Gothic"/>
                <a:ea typeface="Century Gothic"/>
                <a:cs typeface="Century Gothic"/>
                <a:sym typeface="Century Gothic"/>
              </a:rPr>
              <a:t>Sous-apprentissage</a:t>
            </a:r>
            <a:endParaRPr b="1" sz="1100">
              <a:solidFill>
                <a:srgbClr val="FF0000"/>
              </a:solidFill>
              <a:highlight>
                <a:srgbClr val="FFFF00"/>
              </a:highlight>
              <a:latin typeface="Century Gothic"/>
              <a:ea typeface="Century Gothic"/>
              <a:cs typeface="Century Gothic"/>
              <a:sym typeface="Century Gothic"/>
            </a:endParaRPr>
          </a:p>
        </p:txBody>
      </p:sp>
      <p:sp>
        <p:nvSpPr>
          <p:cNvPr id="481" name="Google Shape;481;p65"/>
          <p:cNvSpPr txBox="1"/>
          <p:nvPr/>
        </p:nvSpPr>
        <p:spPr>
          <a:xfrm>
            <a:off x="5934413" y="1528463"/>
            <a:ext cx="15123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FF0000"/>
                </a:solidFill>
                <a:highlight>
                  <a:srgbClr val="FFFF00"/>
                </a:highlight>
                <a:latin typeface="Century Gothic"/>
                <a:ea typeface="Century Gothic"/>
                <a:cs typeface="Century Gothic"/>
                <a:sym typeface="Century Gothic"/>
              </a:rPr>
              <a:t>Surapprentissage</a:t>
            </a:r>
            <a:endParaRPr b="1" sz="1100">
              <a:solidFill>
                <a:srgbClr val="FF0000"/>
              </a:solidFill>
              <a:highlight>
                <a:srgbClr val="FFFF00"/>
              </a:highlight>
              <a:latin typeface="Century Gothic"/>
              <a:ea typeface="Century Gothic"/>
              <a:cs typeface="Century Gothic"/>
              <a:sym typeface="Century Gothic"/>
            </a:endParaRPr>
          </a:p>
        </p:txBody>
      </p:sp>
      <p:grpSp>
        <p:nvGrpSpPr>
          <p:cNvPr id="482" name="Google Shape;482;p65"/>
          <p:cNvGrpSpPr/>
          <p:nvPr/>
        </p:nvGrpSpPr>
        <p:grpSpPr>
          <a:xfrm>
            <a:off x="4989206" y="2280113"/>
            <a:ext cx="309825" cy="307800"/>
            <a:chOff x="1684600" y="1967325"/>
            <a:chExt cx="413100" cy="410400"/>
          </a:xfrm>
        </p:grpSpPr>
        <p:sp>
          <p:nvSpPr>
            <p:cNvPr id="483" name="Google Shape;483;p65"/>
            <p:cNvSpPr/>
            <p:nvPr/>
          </p:nvSpPr>
          <p:spPr>
            <a:xfrm>
              <a:off x="1684600" y="1968900"/>
              <a:ext cx="413100" cy="40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b="1" sz="1100"/>
            </a:p>
          </p:txBody>
        </p:sp>
        <p:sp>
          <p:nvSpPr>
            <p:cNvPr id="484" name="Google Shape;484;p65"/>
            <p:cNvSpPr txBox="1"/>
            <p:nvPr/>
          </p:nvSpPr>
          <p:spPr>
            <a:xfrm>
              <a:off x="1727850" y="1967325"/>
              <a:ext cx="357000" cy="410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A</a:t>
              </a:r>
              <a:endParaRPr b="1" sz="1100">
                <a:latin typeface="Century Gothic"/>
                <a:ea typeface="Century Gothic"/>
                <a:cs typeface="Century Gothic"/>
                <a:sym typeface="Century Gothic"/>
              </a:endParaRPr>
            </a:p>
          </p:txBody>
        </p:sp>
      </p:grpSp>
      <p:sp>
        <p:nvSpPr>
          <p:cNvPr id="485" name="Google Shape;485;p65"/>
          <p:cNvSpPr/>
          <p:nvPr/>
        </p:nvSpPr>
        <p:spPr>
          <a:xfrm>
            <a:off x="6532256" y="2281294"/>
            <a:ext cx="309900" cy="300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6" name="Google Shape;486;p65"/>
          <p:cNvSpPr/>
          <p:nvPr/>
        </p:nvSpPr>
        <p:spPr>
          <a:xfrm>
            <a:off x="6762263" y="2580841"/>
            <a:ext cx="750000" cy="20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487" name="Google Shape;487;p65"/>
          <p:cNvGrpSpPr/>
          <p:nvPr/>
        </p:nvGrpSpPr>
        <p:grpSpPr>
          <a:xfrm>
            <a:off x="5732156" y="2280113"/>
            <a:ext cx="1100288" cy="307800"/>
            <a:chOff x="2980000" y="1967325"/>
            <a:chExt cx="1467050" cy="410400"/>
          </a:xfrm>
        </p:grpSpPr>
        <p:sp>
          <p:nvSpPr>
            <p:cNvPr id="488" name="Google Shape;488;p65"/>
            <p:cNvSpPr/>
            <p:nvPr/>
          </p:nvSpPr>
          <p:spPr>
            <a:xfrm>
              <a:off x="2980000" y="1968900"/>
              <a:ext cx="413100" cy="40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9" name="Google Shape;489;p65"/>
            <p:cNvSpPr txBox="1"/>
            <p:nvPr/>
          </p:nvSpPr>
          <p:spPr>
            <a:xfrm>
              <a:off x="4090050" y="1967325"/>
              <a:ext cx="357000" cy="410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C</a:t>
              </a:r>
              <a:endParaRPr b="1" sz="1100">
                <a:latin typeface="Century Gothic"/>
                <a:ea typeface="Century Gothic"/>
                <a:cs typeface="Century Gothic"/>
                <a:sym typeface="Century Gothic"/>
              </a:endParaRPr>
            </a:p>
          </p:txBody>
        </p:sp>
      </p:grpSp>
      <p:sp>
        <p:nvSpPr>
          <p:cNvPr id="490" name="Google Shape;490;p65"/>
          <p:cNvSpPr/>
          <p:nvPr/>
        </p:nvSpPr>
        <p:spPr>
          <a:xfrm>
            <a:off x="5562113" y="2638465"/>
            <a:ext cx="750000" cy="37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1" name="Google Shape;491;p65"/>
          <p:cNvSpPr/>
          <p:nvPr/>
        </p:nvSpPr>
        <p:spPr>
          <a:xfrm>
            <a:off x="6705113" y="3723841"/>
            <a:ext cx="750000" cy="20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2" name="Google Shape;492;p65"/>
          <p:cNvSpPr/>
          <p:nvPr/>
        </p:nvSpPr>
        <p:spPr>
          <a:xfrm>
            <a:off x="6019313" y="4238191"/>
            <a:ext cx="750000" cy="20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Itérations</a:t>
            </a:r>
            <a:endParaRPr b="1" sz="1100"/>
          </a:p>
        </p:txBody>
      </p:sp>
      <p:sp>
        <p:nvSpPr>
          <p:cNvPr id="493" name="Google Shape;493;p65"/>
          <p:cNvSpPr/>
          <p:nvPr/>
        </p:nvSpPr>
        <p:spPr>
          <a:xfrm>
            <a:off x="7790963" y="4009591"/>
            <a:ext cx="750000" cy="20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4" name="Google Shape;494;p65"/>
          <p:cNvSpPr/>
          <p:nvPr/>
        </p:nvSpPr>
        <p:spPr>
          <a:xfrm>
            <a:off x="4076213" y="2123641"/>
            <a:ext cx="750000" cy="20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5" name="Google Shape;495;p65"/>
          <p:cNvSpPr txBox="1"/>
          <p:nvPr/>
        </p:nvSpPr>
        <p:spPr>
          <a:xfrm>
            <a:off x="7108106" y="3258038"/>
            <a:ext cx="6360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rgbClr val="6AA84F"/>
                </a:solidFill>
                <a:latin typeface="Century Gothic"/>
                <a:ea typeface="Century Gothic"/>
                <a:cs typeface="Century Gothic"/>
                <a:sym typeface="Century Gothic"/>
              </a:rPr>
              <a:t>— Train</a:t>
            </a:r>
            <a:endParaRPr b="1" sz="1100">
              <a:solidFill>
                <a:srgbClr val="6AA84F"/>
              </a:solidFill>
              <a:latin typeface="Century Gothic"/>
              <a:ea typeface="Century Gothic"/>
              <a:cs typeface="Century Gothic"/>
              <a:sym typeface="Century Gothic"/>
            </a:endParaRPr>
          </a:p>
          <a:p>
            <a:pPr indent="0" lvl="0" marL="0" rtl="0" algn="l">
              <a:spcBef>
                <a:spcPts val="0"/>
              </a:spcBef>
              <a:spcAft>
                <a:spcPts val="0"/>
              </a:spcAft>
              <a:buNone/>
            </a:pPr>
            <a:r>
              <a:rPr b="1" lang="en" sz="1100">
                <a:solidFill>
                  <a:srgbClr val="6D9EEB"/>
                </a:solidFill>
                <a:latin typeface="Century Gothic"/>
                <a:ea typeface="Century Gothic"/>
                <a:cs typeface="Century Gothic"/>
                <a:sym typeface="Century Gothic"/>
              </a:rPr>
              <a:t>— Test</a:t>
            </a:r>
            <a:endParaRPr b="1" sz="1100">
              <a:solidFill>
                <a:srgbClr val="6D9EEB"/>
              </a:solidFill>
              <a:latin typeface="Century Gothic"/>
              <a:ea typeface="Century Gothic"/>
              <a:cs typeface="Century Gothic"/>
              <a:sym typeface="Century Gothic"/>
            </a:endParaRPr>
          </a:p>
        </p:txBody>
      </p:sp>
      <p:sp>
        <p:nvSpPr>
          <p:cNvPr id="496" name="Google Shape;496;p65"/>
          <p:cNvSpPr txBox="1"/>
          <p:nvPr/>
        </p:nvSpPr>
        <p:spPr>
          <a:xfrm>
            <a:off x="5753194" y="2284659"/>
            <a:ext cx="2679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B</a:t>
            </a:r>
            <a:endParaRPr b="1" sz="1100">
              <a:latin typeface="Century Gothic"/>
              <a:ea typeface="Century Gothic"/>
              <a:cs typeface="Century Gothic"/>
              <a:sym typeface="Century Gothic"/>
            </a:endParaRPr>
          </a:p>
        </p:txBody>
      </p:sp>
      <p:sp>
        <p:nvSpPr>
          <p:cNvPr id="497" name="Google Shape;497;p65"/>
          <p:cNvSpPr txBox="1"/>
          <p:nvPr/>
        </p:nvSpPr>
        <p:spPr>
          <a:xfrm>
            <a:off x="3560100" y="2964356"/>
            <a:ext cx="7500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Century Gothic"/>
                <a:ea typeface="Century Gothic"/>
                <a:cs typeface="Century Gothic"/>
                <a:sym typeface="Century Gothic"/>
              </a:rPr>
              <a:t>Fonction de perte</a:t>
            </a:r>
            <a:endParaRPr b="1" sz="1100">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Complexité et méthodes linéaires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grpSp>
        <p:nvGrpSpPr>
          <p:cNvPr id="502" name="Google Shape;502;p66"/>
          <p:cNvGrpSpPr/>
          <p:nvPr/>
        </p:nvGrpSpPr>
        <p:grpSpPr>
          <a:xfrm>
            <a:off x="2703469" y="1458094"/>
            <a:ext cx="4016072" cy="3171056"/>
            <a:chOff x="3604625" y="2172725"/>
            <a:chExt cx="5354763" cy="4228075"/>
          </a:xfrm>
        </p:grpSpPr>
        <p:pic>
          <p:nvPicPr>
            <p:cNvPr id="503" name="Google Shape;503;p66"/>
            <p:cNvPicPr preferRelativeResize="0"/>
            <p:nvPr/>
          </p:nvPicPr>
          <p:blipFill>
            <a:blip r:embed="rId3">
              <a:alphaModFix/>
            </a:blip>
            <a:stretch>
              <a:fillRect/>
            </a:stretch>
          </p:blipFill>
          <p:spPr>
            <a:xfrm>
              <a:off x="3604625" y="2184325"/>
              <a:ext cx="5354763" cy="4216475"/>
            </a:xfrm>
            <a:prstGeom prst="rect">
              <a:avLst/>
            </a:prstGeom>
            <a:noFill/>
            <a:ln>
              <a:noFill/>
            </a:ln>
          </p:spPr>
        </p:pic>
        <p:sp>
          <p:nvSpPr>
            <p:cNvPr id="504" name="Google Shape;504;p66"/>
            <p:cNvSpPr/>
            <p:nvPr/>
          </p:nvSpPr>
          <p:spPr>
            <a:xfrm>
              <a:off x="6180425" y="2172725"/>
              <a:ext cx="506700" cy="22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505" name="Google Shape;505;p66"/>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00"/>
              <a:t>Exemple de courbe de la fonction de perte pour un entraînement sans histoire</a:t>
            </a:r>
            <a:endParaRPr sz="2800"/>
          </a:p>
        </p:txBody>
      </p:sp>
      <p:sp>
        <p:nvSpPr>
          <p:cNvPr id="506" name="Google Shape;506;p66"/>
          <p:cNvSpPr/>
          <p:nvPr/>
        </p:nvSpPr>
        <p:spPr>
          <a:xfrm rot="-5400000">
            <a:off x="4976906" y="804825"/>
            <a:ext cx="203700" cy="2777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7" name="Google Shape;507;p66"/>
          <p:cNvSpPr/>
          <p:nvPr/>
        </p:nvSpPr>
        <p:spPr>
          <a:xfrm rot="-5400000">
            <a:off x="3282319" y="1957890"/>
            <a:ext cx="203700" cy="471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8" name="Google Shape;508;p66"/>
          <p:cNvSpPr txBox="1"/>
          <p:nvPr/>
        </p:nvSpPr>
        <p:spPr>
          <a:xfrm>
            <a:off x="2964038" y="1752544"/>
            <a:ext cx="907200" cy="384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800">
                <a:solidFill>
                  <a:srgbClr val="FF0000"/>
                </a:solidFill>
                <a:highlight>
                  <a:srgbClr val="FFFF00"/>
                </a:highlight>
                <a:latin typeface="Century Gothic"/>
                <a:ea typeface="Century Gothic"/>
                <a:cs typeface="Century Gothic"/>
                <a:sym typeface="Century Gothic"/>
              </a:rPr>
              <a:t>Sous</a:t>
            </a:r>
            <a:endParaRPr b="1" sz="800">
              <a:solidFill>
                <a:srgbClr val="FF0000"/>
              </a:solidFill>
              <a:highlight>
                <a:srgbClr val="FFFF00"/>
              </a:highlight>
              <a:latin typeface="Century Gothic"/>
              <a:ea typeface="Century Gothic"/>
              <a:cs typeface="Century Gothic"/>
              <a:sym typeface="Century Gothic"/>
            </a:endParaRPr>
          </a:p>
          <a:p>
            <a:pPr indent="0" lvl="0" marL="0" rtl="0" algn="ctr">
              <a:spcBef>
                <a:spcPts val="0"/>
              </a:spcBef>
              <a:spcAft>
                <a:spcPts val="0"/>
              </a:spcAft>
              <a:buNone/>
            </a:pPr>
            <a:r>
              <a:rPr b="1" lang="en" sz="800">
                <a:solidFill>
                  <a:srgbClr val="FF0000"/>
                </a:solidFill>
                <a:highlight>
                  <a:srgbClr val="FFFF00"/>
                </a:highlight>
                <a:latin typeface="Century Gothic"/>
                <a:ea typeface="Century Gothic"/>
                <a:cs typeface="Century Gothic"/>
                <a:sym typeface="Century Gothic"/>
              </a:rPr>
              <a:t>apprentissage</a:t>
            </a:r>
            <a:endParaRPr b="1" sz="800">
              <a:solidFill>
                <a:srgbClr val="FF0000"/>
              </a:solidFill>
              <a:highlight>
                <a:srgbClr val="FFFF00"/>
              </a:highlight>
              <a:latin typeface="Century Gothic"/>
              <a:ea typeface="Century Gothic"/>
              <a:cs typeface="Century Gothic"/>
              <a:sym typeface="Century Gothic"/>
            </a:endParaRPr>
          </a:p>
        </p:txBody>
      </p:sp>
      <p:sp>
        <p:nvSpPr>
          <p:cNvPr id="509" name="Google Shape;509;p66"/>
          <p:cNvSpPr txBox="1"/>
          <p:nvPr/>
        </p:nvSpPr>
        <p:spPr>
          <a:xfrm>
            <a:off x="4323206" y="1866844"/>
            <a:ext cx="15123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800">
                <a:solidFill>
                  <a:srgbClr val="FF0000"/>
                </a:solidFill>
                <a:highlight>
                  <a:srgbClr val="FFFF00"/>
                </a:highlight>
                <a:latin typeface="Century Gothic"/>
                <a:ea typeface="Century Gothic"/>
                <a:cs typeface="Century Gothic"/>
                <a:sym typeface="Century Gothic"/>
              </a:rPr>
              <a:t>Surapprentissage</a:t>
            </a:r>
            <a:endParaRPr b="1" sz="800">
              <a:solidFill>
                <a:srgbClr val="FF0000"/>
              </a:solidFill>
              <a:highlight>
                <a:srgbClr val="FFFF00"/>
              </a:highlight>
              <a:latin typeface="Century Gothic"/>
              <a:ea typeface="Century Gothic"/>
              <a:cs typeface="Century Gothic"/>
              <a:sym typeface="Century Gothic"/>
            </a:endParaRPr>
          </a:p>
        </p:txBody>
      </p:sp>
      <p:cxnSp>
        <p:nvCxnSpPr>
          <p:cNvPr id="510" name="Google Shape;510;p66"/>
          <p:cNvCxnSpPr/>
          <p:nvPr/>
        </p:nvCxnSpPr>
        <p:spPr>
          <a:xfrm>
            <a:off x="3628688" y="2108231"/>
            <a:ext cx="20100" cy="2124600"/>
          </a:xfrm>
          <a:prstGeom prst="straightConnector1">
            <a:avLst/>
          </a:prstGeom>
          <a:noFill/>
          <a:ln cap="flat" cmpd="sng" w="19050">
            <a:solidFill>
              <a:srgbClr val="ED1C24"/>
            </a:solidFill>
            <a:prstDash val="dash"/>
            <a:round/>
            <a:headEnd len="med" w="med" type="none"/>
            <a:tailEnd len="med" w="med" type="none"/>
          </a:ln>
        </p:spPr>
      </p:cxnSp>
      <p:sp>
        <p:nvSpPr>
          <p:cNvPr id="511" name="Google Shape;511;p66"/>
          <p:cNvSpPr txBox="1"/>
          <p:nvPr/>
        </p:nvSpPr>
        <p:spPr>
          <a:xfrm>
            <a:off x="2217901" y="2577775"/>
            <a:ext cx="5358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Perte</a:t>
            </a:r>
            <a:endParaRPr b="1" sz="1100">
              <a:latin typeface="Century Gothic"/>
              <a:ea typeface="Century Gothic"/>
              <a:cs typeface="Century Gothic"/>
              <a:sym typeface="Century Gothic"/>
            </a:endParaRPr>
          </a:p>
        </p:txBody>
      </p:sp>
      <p:sp>
        <p:nvSpPr>
          <p:cNvPr id="512" name="Google Shape;512;p66"/>
          <p:cNvSpPr txBox="1"/>
          <p:nvPr/>
        </p:nvSpPr>
        <p:spPr>
          <a:xfrm>
            <a:off x="4511051" y="4520875"/>
            <a:ext cx="8223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Époques</a:t>
            </a:r>
            <a:endParaRPr b="1" sz="1100">
              <a:latin typeface="Century Gothic"/>
              <a:ea typeface="Century Gothic"/>
              <a:cs typeface="Century Gothic"/>
              <a:sym typeface="Century Gothic"/>
            </a:endParaRPr>
          </a:p>
        </p:txBody>
      </p:sp>
      <p:sp>
        <p:nvSpPr>
          <p:cNvPr id="513" name="Google Shape;513;p66"/>
          <p:cNvSpPr/>
          <p:nvPr/>
        </p:nvSpPr>
        <p:spPr>
          <a:xfrm>
            <a:off x="5705856" y="1707375"/>
            <a:ext cx="907200" cy="39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4" name="Google Shape;514;p66"/>
          <p:cNvSpPr txBox="1"/>
          <p:nvPr/>
        </p:nvSpPr>
        <p:spPr>
          <a:xfrm>
            <a:off x="5943825" y="1727525"/>
            <a:ext cx="636300" cy="4155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solidFill>
                  <a:srgbClr val="1F77B4"/>
                </a:solidFill>
                <a:latin typeface="Century Gothic"/>
                <a:ea typeface="Century Gothic"/>
                <a:cs typeface="Century Gothic"/>
                <a:sym typeface="Century Gothic"/>
              </a:rPr>
              <a:t>— Train</a:t>
            </a:r>
            <a:endParaRPr b="1" sz="900">
              <a:solidFill>
                <a:srgbClr val="1F77B4"/>
              </a:solidFill>
              <a:latin typeface="Century Gothic"/>
              <a:ea typeface="Century Gothic"/>
              <a:cs typeface="Century Gothic"/>
              <a:sym typeface="Century Gothic"/>
            </a:endParaRPr>
          </a:p>
          <a:p>
            <a:pPr indent="0" lvl="0" marL="0" rtl="0" algn="l">
              <a:spcBef>
                <a:spcPts val="0"/>
              </a:spcBef>
              <a:spcAft>
                <a:spcPts val="0"/>
              </a:spcAft>
              <a:buNone/>
            </a:pPr>
            <a:r>
              <a:rPr b="1" lang="en" sz="900">
                <a:solidFill>
                  <a:srgbClr val="E69717"/>
                </a:solidFill>
                <a:latin typeface="Century Gothic"/>
                <a:ea typeface="Century Gothic"/>
                <a:cs typeface="Century Gothic"/>
                <a:sym typeface="Century Gothic"/>
              </a:rPr>
              <a:t>— Test</a:t>
            </a:r>
            <a:endParaRPr b="1" sz="900">
              <a:solidFill>
                <a:srgbClr val="E69717"/>
              </a:solidFill>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7"/>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900"/>
              <a:t>Évolution générale d’une métrique de performance</a:t>
            </a:r>
            <a:endParaRPr sz="2900"/>
          </a:p>
        </p:txBody>
      </p:sp>
      <p:sp>
        <p:nvSpPr>
          <p:cNvPr id="520" name="Google Shape;520;p67"/>
          <p:cNvSpPr txBox="1"/>
          <p:nvPr/>
        </p:nvSpPr>
        <p:spPr>
          <a:xfrm>
            <a:off x="431831" y="1923619"/>
            <a:ext cx="3130200" cy="1616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solidFill>
                  <a:schemeClr val="dk1"/>
                </a:solidFill>
                <a:latin typeface="Century Gothic"/>
                <a:ea typeface="Century Gothic"/>
                <a:cs typeface="Century Gothic"/>
                <a:sym typeface="Century Gothic"/>
              </a:rPr>
              <a:t>Il faut cesser l'entraînement lorsque le meilleur compromis est atteint entre la mémorisation et la compréhension des données. </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b="1" lang="en" sz="1200">
                <a:solidFill>
                  <a:schemeClr val="dk1"/>
                </a:solidFill>
                <a:latin typeface="Century Gothic"/>
                <a:ea typeface="Century Gothic"/>
                <a:cs typeface="Century Gothic"/>
                <a:sym typeface="Century Gothic"/>
              </a:rPr>
              <a:t>C’est la méthode de l’arrêt prématuré (early stopping).</a:t>
            </a:r>
            <a:endParaRPr b="1" sz="1200">
              <a:solidFill>
                <a:schemeClr val="dk1"/>
              </a:solidFill>
              <a:latin typeface="Century Gothic"/>
              <a:ea typeface="Century Gothic"/>
              <a:cs typeface="Century Gothic"/>
              <a:sym typeface="Century Gothic"/>
            </a:endParaRPr>
          </a:p>
        </p:txBody>
      </p:sp>
      <p:sp>
        <p:nvSpPr>
          <p:cNvPr id="521" name="Google Shape;521;p67"/>
          <p:cNvSpPr/>
          <p:nvPr/>
        </p:nvSpPr>
        <p:spPr>
          <a:xfrm>
            <a:off x="1300594" y="2560706"/>
            <a:ext cx="179400" cy="204000"/>
          </a:xfrm>
          <a:prstGeom prst="star5">
            <a:avLst>
              <a:gd fmla="val 19098" name="adj"/>
              <a:gd fmla="val 105146" name="hf"/>
              <a:gd fmla="val 110557" name="vf"/>
            </a:avLst>
          </a:prstGeom>
          <a:solidFill>
            <a:srgbClr val="FF0000"/>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522" name="Google Shape;522;p67"/>
          <p:cNvGrpSpPr/>
          <p:nvPr/>
        </p:nvGrpSpPr>
        <p:grpSpPr>
          <a:xfrm>
            <a:off x="3737025" y="1581094"/>
            <a:ext cx="4865812" cy="2968612"/>
            <a:chOff x="4982700" y="2336725"/>
            <a:chExt cx="6487749" cy="3958150"/>
          </a:xfrm>
        </p:grpSpPr>
        <p:pic>
          <p:nvPicPr>
            <p:cNvPr id="523" name="Google Shape;523;p67"/>
            <p:cNvPicPr preferRelativeResize="0"/>
            <p:nvPr/>
          </p:nvPicPr>
          <p:blipFill>
            <a:blip r:embed="rId3">
              <a:alphaModFix/>
            </a:blip>
            <a:stretch>
              <a:fillRect/>
            </a:stretch>
          </p:blipFill>
          <p:spPr>
            <a:xfrm>
              <a:off x="5932375" y="3179700"/>
              <a:ext cx="5538074" cy="3115175"/>
            </a:xfrm>
            <a:prstGeom prst="rect">
              <a:avLst/>
            </a:prstGeom>
            <a:noFill/>
            <a:ln>
              <a:noFill/>
            </a:ln>
          </p:spPr>
        </p:pic>
        <p:sp>
          <p:nvSpPr>
            <p:cNvPr id="524" name="Google Shape;524;p67"/>
            <p:cNvSpPr/>
            <p:nvPr/>
          </p:nvSpPr>
          <p:spPr>
            <a:xfrm rot="-5400000">
              <a:off x="7620675" y="1688300"/>
              <a:ext cx="271800" cy="2472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5" name="Google Shape;525;p67"/>
            <p:cNvSpPr/>
            <p:nvPr/>
          </p:nvSpPr>
          <p:spPr>
            <a:xfrm rot="-5400000">
              <a:off x="10002975" y="2049200"/>
              <a:ext cx="271800" cy="1750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6" name="Google Shape;526;p67"/>
            <p:cNvSpPr txBox="1"/>
            <p:nvPr/>
          </p:nvSpPr>
          <p:spPr>
            <a:xfrm>
              <a:off x="6754875" y="2336725"/>
              <a:ext cx="2016300" cy="410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FF0000"/>
                  </a:solidFill>
                  <a:highlight>
                    <a:srgbClr val="FFFF00"/>
                  </a:highlight>
                  <a:latin typeface="Century Gothic"/>
                  <a:ea typeface="Century Gothic"/>
                  <a:cs typeface="Century Gothic"/>
                  <a:sym typeface="Century Gothic"/>
                </a:rPr>
                <a:t>Sous-apprentissage</a:t>
              </a:r>
              <a:endParaRPr b="1" sz="1100">
                <a:solidFill>
                  <a:srgbClr val="FF0000"/>
                </a:solidFill>
                <a:highlight>
                  <a:srgbClr val="FFFF00"/>
                </a:highlight>
                <a:latin typeface="Century Gothic"/>
                <a:ea typeface="Century Gothic"/>
                <a:cs typeface="Century Gothic"/>
                <a:sym typeface="Century Gothic"/>
              </a:endParaRPr>
            </a:p>
          </p:txBody>
        </p:sp>
        <p:sp>
          <p:nvSpPr>
            <p:cNvPr id="527" name="Google Shape;527;p67"/>
            <p:cNvSpPr txBox="1"/>
            <p:nvPr/>
          </p:nvSpPr>
          <p:spPr>
            <a:xfrm>
              <a:off x="9117075" y="2336725"/>
              <a:ext cx="2016300" cy="410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FF0000"/>
                  </a:solidFill>
                  <a:highlight>
                    <a:srgbClr val="FFFF00"/>
                  </a:highlight>
                  <a:latin typeface="Century Gothic"/>
                  <a:ea typeface="Century Gothic"/>
                  <a:cs typeface="Century Gothic"/>
                  <a:sym typeface="Century Gothic"/>
                </a:rPr>
                <a:t>Surapprentissage</a:t>
              </a:r>
              <a:endParaRPr b="1" sz="1100">
                <a:solidFill>
                  <a:srgbClr val="FF0000"/>
                </a:solidFill>
                <a:highlight>
                  <a:srgbClr val="FFFF00"/>
                </a:highlight>
                <a:latin typeface="Century Gothic"/>
                <a:ea typeface="Century Gothic"/>
                <a:cs typeface="Century Gothic"/>
                <a:sym typeface="Century Gothic"/>
              </a:endParaRPr>
            </a:p>
          </p:txBody>
        </p:sp>
        <p:sp>
          <p:nvSpPr>
            <p:cNvPr id="528" name="Google Shape;528;p67"/>
            <p:cNvSpPr/>
            <p:nvPr/>
          </p:nvSpPr>
          <p:spPr>
            <a:xfrm>
              <a:off x="9049325" y="5928875"/>
              <a:ext cx="239100" cy="2718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9" name="Google Shape;529;p67"/>
            <p:cNvSpPr txBox="1"/>
            <p:nvPr/>
          </p:nvSpPr>
          <p:spPr>
            <a:xfrm>
              <a:off x="10053334" y="5875433"/>
              <a:ext cx="10071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Époques</a:t>
              </a:r>
              <a:endParaRPr b="1" sz="1100">
                <a:latin typeface="Century Gothic"/>
                <a:ea typeface="Century Gothic"/>
                <a:cs typeface="Century Gothic"/>
                <a:sym typeface="Century Gothic"/>
              </a:endParaRPr>
            </a:p>
          </p:txBody>
        </p:sp>
        <p:grpSp>
          <p:nvGrpSpPr>
            <p:cNvPr id="530" name="Google Shape;530;p67"/>
            <p:cNvGrpSpPr/>
            <p:nvPr/>
          </p:nvGrpSpPr>
          <p:grpSpPr>
            <a:xfrm>
              <a:off x="4982700" y="3377275"/>
              <a:ext cx="6289514" cy="1518643"/>
              <a:chOff x="4982700" y="3377275"/>
              <a:chExt cx="6289514" cy="1518643"/>
            </a:xfrm>
          </p:grpSpPr>
          <p:sp>
            <p:nvSpPr>
              <p:cNvPr id="531" name="Google Shape;531;p67"/>
              <p:cNvSpPr/>
              <p:nvPr/>
            </p:nvSpPr>
            <p:spPr>
              <a:xfrm>
                <a:off x="6067850" y="3377275"/>
                <a:ext cx="303900" cy="90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2" name="Google Shape;532;p67"/>
              <p:cNvSpPr txBox="1"/>
              <p:nvPr/>
            </p:nvSpPr>
            <p:spPr>
              <a:xfrm>
                <a:off x="4982700" y="4022667"/>
                <a:ext cx="1476600" cy="636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Métrique de performance</a:t>
                </a:r>
                <a:endParaRPr b="1" sz="1100">
                  <a:latin typeface="Century Gothic"/>
                  <a:ea typeface="Century Gothic"/>
                  <a:cs typeface="Century Gothic"/>
                  <a:sym typeface="Century Gothic"/>
                </a:endParaRPr>
              </a:p>
            </p:txBody>
          </p:sp>
          <p:sp>
            <p:nvSpPr>
              <p:cNvPr id="533" name="Google Shape;533;p67"/>
              <p:cNvSpPr/>
              <p:nvPr/>
            </p:nvSpPr>
            <p:spPr>
              <a:xfrm rot="1977575">
                <a:off x="10188135" y="3934102"/>
                <a:ext cx="952858" cy="764133"/>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534" name="Google Shape;534;p67"/>
            <p:cNvSpPr/>
            <p:nvPr/>
          </p:nvSpPr>
          <p:spPr>
            <a:xfrm>
              <a:off x="9332575" y="4964600"/>
              <a:ext cx="1148400" cy="47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 name="Google Shape;535;p67"/>
            <p:cNvSpPr txBox="1"/>
            <p:nvPr/>
          </p:nvSpPr>
          <p:spPr>
            <a:xfrm>
              <a:off x="9467100" y="5054667"/>
              <a:ext cx="1148400" cy="6363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Arrêt </a:t>
              </a:r>
              <a:endParaRPr b="1" sz="1100">
                <a:latin typeface="Century Gothic"/>
                <a:ea typeface="Century Gothic"/>
                <a:cs typeface="Century Gothic"/>
                <a:sym typeface="Century Gothic"/>
              </a:endParaRPr>
            </a:p>
            <a:p>
              <a:pPr indent="0" lvl="0" marL="0" rtl="0" algn="ctr">
                <a:spcBef>
                  <a:spcPts val="0"/>
                </a:spcBef>
                <a:spcAft>
                  <a:spcPts val="0"/>
                </a:spcAft>
                <a:buNone/>
              </a:pPr>
              <a:r>
                <a:rPr b="1" lang="en" sz="1100">
                  <a:latin typeface="Century Gothic"/>
                  <a:ea typeface="Century Gothic"/>
                  <a:cs typeface="Century Gothic"/>
                  <a:sym typeface="Century Gothic"/>
                </a:rPr>
                <a:t>prématuré</a:t>
              </a:r>
              <a:endParaRPr b="1" sz="1100">
                <a:latin typeface="Century Gothic"/>
                <a:ea typeface="Century Gothic"/>
                <a:cs typeface="Century Gothic"/>
                <a:sym typeface="Century Gothic"/>
              </a:endParaRPr>
            </a:p>
          </p:txBody>
        </p:sp>
        <p:sp>
          <p:nvSpPr>
            <p:cNvPr id="536" name="Google Shape;536;p67"/>
            <p:cNvSpPr/>
            <p:nvPr/>
          </p:nvSpPr>
          <p:spPr>
            <a:xfrm>
              <a:off x="8994825" y="3200400"/>
              <a:ext cx="1913700" cy="27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 name="Google Shape;537;p67"/>
            <p:cNvSpPr/>
            <p:nvPr/>
          </p:nvSpPr>
          <p:spPr>
            <a:xfrm>
              <a:off x="7342632" y="4953000"/>
              <a:ext cx="1654800" cy="27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 name="Google Shape;538;p67"/>
            <p:cNvSpPr txBox="1"/>
            <p:nvPr/>
          </p:nvSpPr>
          <p:spPr>
            <a:xfrm>
              <a:off x="6524763" y="3423300"/>
              <a:ext cx="1215300" cy="6363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rgbClr val="FF0000"/>
                  </a:solidFill>
                  <a:latin typeface="Century Gothic"/>
                  <a:ea typeface="Century Gothic"/>
                  <a:cs typeface="Century Gothic"/>
                  <a:sym typeface="Century Gothic"/>
                </a:rPr>
                <a:t>— Train</a:t>
              </a:r>
              <a:endParaRPr b="1" sz="1100">
                <a:solidFill>
                  <a:srgbClr val="FF0000"/>
                </a:solidFill>
                <a:latin typeface="Century Gothic"/>
                <a:ea typeface="Century Gothic"/>
                <a:cs typeface="Century Gothic"/>
                <a:sym typeface="Century Gothic"/>
              </a:endParaRPr>
            </a:p>
            <a:p>
              <a:pPr indent="0" lvl="0" marL="0" rtl="0" algn="l">
                <a:spcBef>
                  <a:spcPts val="0"/>
                </a:spcBef>
                <a:spcAft>
                  <a:spcPts val="0"/>
                </a:spcAft>
                <a:buNone/>
              </a:pPr>
              <a:r>
                <a:rPr b="1" lang="en" sz="1100">
                  <a:solidFill>
                    <a:srgbClr val="4A86E8"/>
                  </a:solidFill>
                  <a:latin typeface="Century Gothic"/>
                  <a:ea typeface="Century Gothic"/>
                  <a:cs typeface="Century Gothic"/>
                  <a:sym typeface="Century Gothic"/>
                </a:rPr>
                <a:t>— Test</a:t>
              </a:r>
              <a:endParaRPr b="1" sz="1100">
                <a:solidFill>
                  <a:srgbClr val="4A86E8"/>
                </a:solidFill>
                <a:latin typeface="Century Gothic"/>
                <a:ea typeface="Century Gothic"/>
                <a:cs typeface="Century Gothic"/>
                <a:sym typeface="Century Gothic"/>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8"/>
          <p:cNvSpPr txBox="1"/>
          <p:nvPr>
            <p:ph idx="1" type="body"/>
          </p:nvPr>
        </p:nvSpPr>
        <p:spPr>
          <a:xfrm>
            <a:off x="298544" y="965719"/>
            <a:ext cx="3874200" cy="1838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800"/>
              <a:buNone/>
            </a:pPr>
            <a:r>
              <a:rPr lang="en" sz="3000"/>
              <a:t>Différents symptômes et leurs solutions</a:t>
            </a:r>
            <a:endParaRPr sz="1300">
              <a:highlight>
                <a:srgbClr val="FFFFFF"/>
              </a:highlight>
              <a:latin typeface="Arial"/>
              <a:ea typeface="Arial"/>
              <a:cs typeface="Arial"/>
              <a:sym typeface="Arial"/>
            </a:endParaRPr>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1200"/>
              </a:spcAft>
              <a:buSzPts val="41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9"/>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900"/>
              <a:t>Entrainement trop court</a:t>
            </a:r>
            <a:endParaRPr sz="2900"/>
          </a:p>
        </p:txBody>
      </p:sp>
      <p:sp>
        <p:nvSpPr>
          <p:cNvPr id="549" name="Google Shape;549;p69"/>
          <p:cNvSpPr/>
          <p:nvPr/>
        </p:nvSpPr>
        <p:spPr>
          <a:xfrm>
            <a:off x="6551925" y="1494450"/>
            <a:ext cx="354600" cy="16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550" name="Google Shape;550;p69"/>
          <p:cNvGrpSpPr/>
          <p:nvPr/>
        </p:nvGrpSpPr>
        <p:grpSpPr>
          <a:xfrm>
            <a:off x="279019" y="1195068"/>
            <a:ext cx="3991051" cy="2875182"/>
            <a:chOff x="372025" y="1593424"/>
            <a:chExt cx="5321401" cy="3833576"/>
          </a:xfrm>
        </p:grpSpPr>
        <p:pic>
          <p:nvPicPr>
            <p:cNvPr id="551" name="Google Shape;551;p69"/>
            <p:cNvPicPr preferRelativeResize="0"/>
            <p:nvPr/>
          </p:nvPicPr>
          <p:blipFill>
            <a:blip r:embed="rId3">
              <a:alphaModFix/>
            </a:blip>
            <a:stretch>
              <a:fillRect/>
            </a:stretch>
          </p:blipFill>
          <p:spPr>
            <a:xfrm>
              <a:off x="1084825" y="1593424"/>
              <a:ext cx="4608601" cy="3499375"/>
            </a:xfrm>
            <a:prstGeom prst="rect">
              <a:avLst/>
            </a:prstGeom>
            <a:noFill/>
            <a:ln>
              <a:noFill/>
            </a:ln>
          </p:spPr>
        </p:pic>
        <p:sp>
          <p:nvSpPr>
            <p:cNvPr id="552" name="Google Shape;552;p69"/>
            <p:cNvSpPr txBox="1"/>
            <p:nvPr/>
          </p:nvSpPr>
          <p:spPr>
            <a:xfrm>
              <a:off x="3119100" y="5016600"/>
              <a:ext cx="1021500" cy="410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Itérations</a:t>
              </a:r>
              <a:endParaRPr b="1" sz="1100">
                <a:latin typeface="Century Gothic"/>
                <a:ea typeface="Century Gothic"/>
                <a:cs typeface="Century Gothic"/>
                <a:sym typeface="Century Gothic"/>
              </a:endParaRPr>
            </a:p>
          </p:txBody>
        </p:sp>
        <p:sp>
          <p:nvSpPr>
            <p:cNvPr id="553" name="Google Shape;553;p69"/>
            <p:cNvSpPr txBox="1"/>
            <p:nvPr/>
          </p:nvSpPr>
          <p:spPr>
            <a:xfrm>
              <a:off x="372025" y="3143013"/>
              <a:ext cx="789000" cy="4104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b="1" lang="en" sz="1100">
                  <a:latin typeface="Century Gothic"/>
                  <a:ea typeface="Century Gothic"/>
                  <a:cs typeface="Century Gothic"/>
                  <a:sym typeface="Century Gothic"/>
                </a:rPr>
                <a:t>Perte</a:t>
              </a:r>
              <a:endParaRPr b="1" sz="1100">
                <a:latin typeface="Century Gothic"/>
                <a:ea typeface="Century Gothic"/>
                <a:cs typeface="Century Gothic"/>
                <a:sym typeface="Century Gothic"/>
              </a:endParaRPr>
            </a:p>
          </p:txBody>
        </p:sp>
        <p:sp>
          <p:nvSpPr>
            <p:cNvPr id="554" name="Google Shape;554;p69"/>
            <p:cNvSpPr txBox="1"/>
            <p:nvPr/>
          </p:nvSpPr>
          <p:spPr>
            <a:xfrm>
              <a:off x="4088771" y="1859267"/>
              <a:ext cx="1419300" cy="5130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800">
                  <a:solidFill>
                    <a:srgbClr val="1F77B4"/>
                  </a:solidFill>
                  <a:latin typeface="Century Gothic"/>
                  <a:ea typeface="Century Gothic"/>
                  <a:cs typeface="Century Gothic"/>
                  <a:sym typeface="Century Gothic"/>
                </a:rPr>
                <a:t>— Validation</a:t>
              </a:r>
              <a:endParaRPr b="1" sz="800">
                <a:solidFill>
                  <a:srgbClr val="1F77B4"/>
                </a:solidFill>
                <a:latin typeface="Century Gothic"/>
                <a:ea typeface="Century Gothic"/>
                <a:cs typeface="Century Gothic"/>
                <a:sym typeface="Century Gothic"/>
              </a:endParaRPr>
            </a:p>
            <a:p>
              <a:pPr indent="0" lvl="0" marL="0" rtl="0" algn="l">
                <a:spcBef>
                  <a:spcPts val="0"/>
                </a:spcBef>
                <a:spcAft>
                  <a:spcPts val="0"/>
                </a:spcAft>
                <a:buNone/>
              </a:pPr>
              <a:r>
                <a:rPr b="1" lang="en" sz="800">
                  <a:solidFill>
                    <a:srgbClr val="E69717"/>
                  </a:solidFill>
                  <a:latin typeface="Century Gothic"/>
                  <a:ea typeface="Century Gothic"/>
                  <a:cs typeface="Century Gothic"/>
                  <a:sym typeface="Century Gothic"/>
                </a:rPr>
                <a:t>— Train</a:t>
              </a:r>
              <a:endParaRPr b="1" sz="800">
                <a:solidFill>
                  <a:srgbClr val="E69717"/>
                </a:solidFill>
                <a:latin typeface="Century Gothic"/>
                <a:ea typeface="Century Gothic"/>
                <a:cs typeface="Century Gothic"/>
                <a:sym typeface="Century Gothic"/>
              </a:endParaRPr>
            </a:p>
          </p:txBody>
        </p:sp>
      </p:grpSp>
      <p:sp>
        <p:nvSpPr>
          <p:cNvPr id="555" name="Google Shape;555;p69"/>
          <p:cNvSpPr/>
          <p:nvPr/>
        </p:nvSpPr>
        <p:spPr>
          <a:xfrm>
            <a:off x="2456981" y="1194150"/>
            <a:ext cx="388500" cy="13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556" name="Google Shape;556;p69"/>
          <p:cNvGrpSpPr/>
          <p:nvPr/>
        </p:nvGrpSpPr>
        <p:grpSpPr>
          <a:xfrm>
            <a:off x="4297369" y="1475663"/>
            <a:ext cx="4618631" cy="2462788"/>
            <a:chOff x="5729825" y="2805750"/>
            <a:chExt cx="6158175" cy="3283717"/>
          </a:xfrm>
        </p:grpSpPr>
        <p:pic>
          <p:nvPicPr>
            <p:cNvPr id="557" name="Google Shape;557;p69"/>
            <p:cNvPicPr preferRelativeResize="0"/>
            <p:nvPr/>
          </p:nvPicPr>
          <p:blipFill>
            <a:blip r:embed="rId4">
              <a:alphaModFix/>
            </a:blip>
            <a:stretch>
              <a:fillRect/>
            </a:stretch>
          </p:blipFill>
          <p:spPr>
            <a:xfrm>
              <a:off x="5729825" y="2884950"/>
              <a:ext cx="6109601" cy="2838175"/>
            </a:xfrm>
            <a:prstGeom prst="rect">
              <a:avLst/>
            </a:prstGeom>
            <a:noFill/>
            <a:ln>
              <a:noFill/>
            </a:ln>
          </p:spPr>
        </p:pic>
        <p:sp>
          <p:nvSpPr>
            <p:cNvPr id="558" name="Google Shape;558;p69"/>
            <p:cNvSpPr/>
            <p:nvPr/>
          </p:nvSpPr>
          <p:spPr>
            <a:xfrm>
              <a:off x="6596975" y="3846650"/>
              <a:ext cx="1238400" cy="1215900"/>
            </a:xfrm>
            <a:prstGeom prst="ellipse">
              <a:avLst/>
            </a:prstGeom>
            <a:noFill/>
            <a:ln cap="flat" cmpd="sng" w="19050">
              <a:solidFill>
                <a:srgbClr val="FF0000"/>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9" name="Google Shape;559;p69"/>
            <p:cNvSpPr txBox="1"/>
            <p:nvPr/>
          </p:nvSpPr>
          <p:spPr>
            <a:xfrm>
              <a:off x="6115500" y="2805750"/>
              <a:ext cx="7092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Perte</a:t>
              </a:r>
              <a:endParaRPr b="1" sz="1100">
                <a:latin typeface="Century Gothic"/>
                <a:ea typeface="Century Gothic"/>
                <a:cs typeface="Century Gothic"/>
                <a:sym typeface="Century Gothic"/>
              </a:endParaRPr>
            </a:p>
          </p:txBody>
        </p:sp>
        <p:sp>
          <p:nvSpPr>
            <p:cNvPr id="560" name="Google Shape;560;p69"/>
            <p:cNvSpPr txBox="1"/>
            <p:nvPr/>
          </p:nvSpPr>
          <p:spPr>
            <a:xfrm>
              <a:off x="7715700" y="3456100"/>
              <a:ext cx="1191600" cy="6363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FF0000"/>
                  </a:solidFill>
                  <a:latin typeface="Century Gothic"/>
                  <a:ea typeface="Century Gothic"/>
                  <a:cs typeface="Century Gothic"/>
                  <a:sym typeface="Century Gothic"/>
                </a:rPr>
                <a:t>Arrêt prématuré</a:t>
              </a:r>
              <a:endParaRPr b="1" sz="1100">
                <a:solidFill>
                  <a:srgbClr val="FF0000"/>
                </a:solidFill>
                <a:latin typeface="Century Gothic"/>
                <a:ea typeface="Century Gothic"/>
                <a:cs typeface="Century Gothic"/>
                <a:sym typeface="Century Gothic"/>
              </a:endParaRPr>
            </a:p>
          </p:txBody>
        </p:sp>
        <p:sp>
          <p:nvSpPr>
            <p:cNvPr id="561" name="Google Shape;561;p69"/>
            <p:cNvSpPr txBox="1"/>
            <p:nvPr/>
          </p:nvSpPr>
          <p:spPr>
            <a:xfrm>
              <a:off x="9544500" y="3303700"/>
              <a:ext cx="14394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chemeClr val="accent2"/>
                  </a:solidFill>
                  <a:latin typeface="Century Gothic"/>
                  <a:ea typeface="Century Gothic"/>
                  <a:cs typeface="Century Gothic"/>
                  <a:sym typeface="Century Gothic"/>
                </a:rPr>
                <a:t>Validation</a:t>
              </a:r>
              <a:endParaRPr b="1" sz="1100">
                <a:solidFill>
                  <a:schemeClr val="accent2"/>
                </a:solidFill>
                <a:latin typeface="Century Gothic"/>
                <a:ea typeface="Century Gothic"/>
                <a:cs typeface="Century Gothic"/>
                <a:sym typeface="Century Gothic"/>
              </a:endParaRPr>
            </a:p>
          </p:txBody>
        </p:sp>
        <p:sp>
          <p:nvSpPr>
            <p:cNvPr id="562" name="Google Shape;562;p69"/>
            <p:cNvSpPr txBox="1"/>
            <p:nvPr/>
          </p:nvSpPr>
          <p:spPr>
            <a:xfrm>
              <a:off x="9468300" y="4827700"/>
              <a:ext cx="10662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chemeClr val="accent2"/>
                  </a:solidFill>
                  <a:latin typeface="Century Gothic"/>
                  <a:ea typeface="Century Gothic"/>
                  <a:cs typeface="Century Gothic"/>
                  <a:sym typeface="Century Gothic"/>
                </a:rPr>
                <a:t>Train</a:t>
              </a:r>
              <a:endParaRPr b="1" sz="1100">
                <a:solidFill>
                  <a:schemeClr val="accent2"/>
                </a:solidFill>
                <a:latin typeface="Century Gothic"/>
                <a:ea typeface="Century Gothic"/>
                <a:cs typeface="Century Gothic"/>
                <a:sym typeface="Century Gothic"/>
              </a:endParaRPr>
            </a:p>
          </p:txBody>
        </p:sp>
        <p:sp>
          <p:nvSpPr>
            <p:cNvPr id="563" name="Google Shape;563;p69"/>
            <p:cNvSpPr txBox="1"/>
            <p:nvPr/>
          </p:nvSpPr>
          <p:spPr>
            <a:xfrm>
              <a:off x="9924770" y="5679067"/>
              <a:ext cx="11916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Itérations</a:t>
              </a:r>
              <a:endParaRPr b="1" sz="1100">
                <a:latin typeface="Century Gothic"/>
                <a:ea typeface="Century Gothic"/>
                <a:cs typeface="Century Gothic"/>
                <a:sym typeface="Century Gothic"/>
              </a:endParaRPr>
            </a:p>
          </p:txBody>
        </p:sp>
        <p:sp>
          <p:nvSpPr>
            <p:cNvPr id="564" name="Google Shape;564;p69"/>
            <p:cNvSpPr/>
            <p:nvPr/>
          </p:nvSpPr>
          <p:spPr>
            <a:xfrm>
              <a:off x="10942400" y="5403650"/>
              <a:ext cx="945600" cy="31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565" name="Google Shape;565;p69"/>
          <p:cNvSpPr txBox="1"/>
          <p:nvPr/>
        </p:nvSpPr>
        <p:spPr>
          <a:xfrm>
            <a:off x="1077525" y="4122300"/>
            <a:ext cx="72747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Century Gothic"/>
                <a:ea typeface="Century Gothic"/>
                <a:cs typeface="Century Gothic"/>
                <a:sym typeface="Century Gothic"/>
              </a:rPr>
              <a:t>Les courbes d'entraînement et de test ont un comportement similaire et des performances médiocres.</a:t>
            </a:r>
            <a:endParaRPr sz="1100">
              <a:latin typeface="Century Gothic"/>
              <a:ea typeface="Century Gothic"/>
              <a:cs typeface="Century Gothic"/>
              <a:sym typeface="Century Gothic"/>
            </a:endParaRPr>
          </a:p>
          <a:p>
            <a:pPr indent="0" lvl="0" marL="0" rtl="0" algn="l">
              <a:spcBef>
                <a:spcPts val="0"/>
              </a:spcBef>
              <a:spcAft>
                <a:spcPts val="0"/>
              </a:spcAft>
              <a:buNone/>
            </a:pPr>
            <a:r>
              <a:rPr b="1" lang="en" sz="1100">
                <a:latin typeface="Century Gothic"/>
                <a:ea typeface="Century Gothic"/>
                <a:cs typeface="Century Gothic"/>
                <a:sym typeface="Century Gothic"/>
              </a:rPr>
              <a:t>Solution: </a:t>
            </a:r>
            <a:r>
              <a:rPr b="1" lang="en" sz="1100">
                <a:latin typeface="Century Gothic"/>
                <a:ea typeface="Century Gothic"/>
                <a:cs typeface="Century Gothic"/>
                <a:sym typeface="Century Gothic"/>
              </a:rPr>
              <a:t>entraîner</a:t>
            </a:r>
            <a:r>
              <a:rPr b="1" lang="en" sz="1100">
                <a:latin typeface="Century Gothic"/>
                <a:ea typeface="Century Gothic"/>
                <a:cs typeface="Century Gothic"/>
                <a:sym typeface="Century Gothic"/>
              </a:rPr>
              <a:t> plus longtemps!</a:t>
            </a:r>
            <a:endParaRPr b="1" sz="1100">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0"/>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900"/>
              <a:t>Taux d’apprentissage η mal ajusté</a:t>
            </a:r>
            <a:endParaRPr sz="2900"/>
          </a:p>
        </p:txBody>
      </p:sp>
      <p:sp>
        <p:nvSpPr>
          <p:cNvPr id="571" name="Google Shape;571;p70"/>
          <p:cNvSpPr txBox="1"/>
          <p:nvPr/>
        </p:nvSpPr>
        <p:spPr>
          <a:xfrm>
            <a:off x="548813" y="1778925"/>
            <a:ext cx="3985200" cy="2693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Dans l’algorithme de descente du gradient, les paramètres </a:t>
            </a:r>
            <a:r>
              <a:rPr b="1" i="1" lang="en" sz="1200">
                <a:latin typeface="Century Gothic"/>
                <a:ea typeface="Century Gothic"/>
                <a:cs typeface="Century Gothic"/>
                <a:sym typeface="Century Gothic"/>
              </a:rPr>
              <a:t>Ө</a:t>
            </a:r>
            <a:r>
              <a:rPr lang="en" sz="1200">
                <a:latin typeface="Century Gothic"/>
                <a:ea typeface="Century Gothic"/>
                <a:cs typeface="Century Gothic"/>
                <a:sym typeface="Century Gothic"/>
              </a:rPr>
              <a:t> d’un modèle sont mis à jour selon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où </a:t>
            </a:r>
            <a:r>
              <a:rPr i="1" lang="en" sz="1200">
                <a:latin typeface="Century Gothic"/>
                <a:ea typeface="Century Gothic"/>
                <a:cs typeface="Century Gothic"/>
                <a:sym typeface="Century Gothic"/>
              </a:rPr>
              <a:t>η</a:t>
            </a:r>
            <a:r>
              <a:rPr lang="en" sz="1200">
                <a:latin typeface="Century Gothic"/>
                <a:ea typeface="Century Gothic"/>
                <a:cs typeface="Century Gothic"/>
                <a:sym typeface="Century Gothic"/>
              </a:rPr>
              <a:t> est le taux d’apprentissage et </a:t>
            </a:r>
            <a:r>
              <a:rPr i="1" lang="en" sz="1200">
                <a:latin typeface="Century Gothic"/>
                <a:ea typeface="Century Gothic"/>
                <a:cs typeface="Century Gothic"/>
                <a:sym typeface="Century Gothic"/>
              </a:rPr>
              <a:t>J(</a:t>
            </a:r>
            <a:r>
              <a:rPr b="1" i="1" lang="en" sz="1200">
                <a:solidFill>
                  <a:schemeClr val="dk1"/>
                </a:solidFill>
                <a:latin typeface="Century Gothic"/>
                <a:ea typeface="Century Gothic"/>
                <a:cs typeface="Century Gothic"/>
                <a:sym typeface="Century Gothic"/>
              </a:rPr>
              <a:t>Ө</a:t>
            </a:r>
            <a:r>
              <a:rPr i="1" lang="en" sz="1200">
                <a:latin typeface="Century Gothic"/>
                <a:ea typeface="Century Gothic"/>
                <a:cs typeface="Century Gothic"/>
                <a:sym typeface="Century Gothic"/>
              </a:rPr>
              <a:t>)</a:t>
            </a:r>
            <a:r>
              <a:rPr lang="en" sz="1200">
                <a:latin typeface="Century Gothic"/>
                <a:ea typeface="Century Gothic"/>
                <a:cs typeface="Century Gothic"/>
                <a:sym typeface="Century Gothic"/>
              </a:rPr>
              <a:t> est la fonction de perte.</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b="1" lang="en" sz="1200">
                <a:latin typeface="Century Gothic"/>
                <a:ea typeface="Century Gothic"/>
                <a:cs typeface="Century Gothic"/>
                <a:sym typeface="Century Gothic"/>
              </a:rPr>
              <a:t>Le </a:t>
            </a:r>
            <a:r>
              <a:rPr b="1" lang="en" sz="1200">
                <a:solidFill>
                  <a:schemeClr val="dk1"/>
                </a:solidFill>
                <a:latin typeface="Century Gothic"/>
                <a:ea typeface="Century Gothic"/>
                <a:cs typeface="Century Gothic"/>
                <a:sym typeface="Century Gothic"/>
              </a:rPr>
              <a:t>taux d'apprentissage est un des hyperparamètres les plus importants lors de l’entraînement d’un modèle.</a:t>
            </a:r>
            <a:endParaRPr b="1" sz="12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p:txBody>
      </p:sp>
      <p:pic>
        <p:nvPicPr>
          <p:cNvPr id="572" name="Google Shape;572;p70"/>
          <p:cNvPicPr preferRelativeResize="0"/>
          <p:nvPr/>
        </p:nvPicPr>
        <p:blipFill>
          <a:blip r:embed="rId3">
            <a:alphaModFix/>
          </a:blip>
          <a:stretch>
            <a:fillRect/>
          </a:stretch>
        </p:blipFill>
        <p:spPr>
          <a:xfrm>
            <a:off x="1585219" y="2459738"/>
            <a:ext cx="1592868" cy="331200"/>
          </a:xfrm>
          <a:prstGeom prst="rect">
            <a:avLst/>
          </a:prstGeom>
          <a:noFill/>
          <a:ln>
            <a:noFill/>
          </a:ln>
        </p:spPr>
      </p:pic>
      <p:grpSp>
        <p:nvGrpSpPr>
          <p:cNvPr id="573" name="Google Shape;573;p70"/>
          <p:cNvGrpSpPr/>
          <p:nvPr/>
        </p:nvGrpSpPr>
        <p:grpSpPr>
          <a:xfrm>
            <a:off x="4644375" y="1649831"/>
            <a:ext cx="3702600" cy="2800500"/>
            <a:chOff x="6421100" y="3114175"/>
            <a:chExt cx="4936800" cy="3734000"/>
          </a:xfrm>
        </p:grpSpPr>
        <p:grpSp>
          <p:nvGrpSpPr>
            <p:cNvPr id="574" name="Google Shape;574;p70"/>
            <p:cNvGrpSpPr/>
            <p:nvPr/>
          </p:nvGrpSpPr>
          <p:grpSpPr>
            <a:xfrm>
              <a:off x="6421100" y="3114175"/>
              <a:ext cx="4936800" cy="3734000"/>
              <a:chOff x="6268700" y="2199775"/>
              <a:chExt cx="4936800" cy="3734000"/>
            </a:xfrm>
          </p:grpSpPr>
          <p:grpSp>
            <p:nvGrpSpPr>
              <p:cNvPr id="575" name="Google Shape;575;p70"/>
              <p:cNvGrpSpPr/>
              <p:nvPr/>
            </p:nvGrpSpPr>
            <p:grpSpPr>
              <a:xfrm>
                <a:off x="7079900" y="2199775"/>
                <a:ext cx="4034053" cy="3638550"/>
                <a:chOff x="7079900" y="2199775"/>
                <a:chExt cx="4034053" cy="3638550"/>
              </a:xfrm>
            </p:grpSpPr>
            <p:pic>
              <p:nvPicPr>
                <p:cNvPr id="576" name="Google Shape;576;p70"/>
                <p:cNvPicPr preferRelativeResize="0"/>
                <p:nvPr/>
              </p:nvPicPr>
              <p:blipFill>
                <a:blip r:embed="rId4">
                  <a:alphaModFix/>
                </a:blip>
                <a:stretch>
                  <a:fillRect/>
                </a:stretch>
              </p:blipFill>
              <p:spPr>
                <a:xfrm>
                  <a:off x="7079900" y="2199775"/>
                  <a:ext cx="4034053" cy="3638550"/>
                </a:xfrm>
                <a:prstGeom prst="rect">
                  <a:avLst/>
                </a:prstGeom>
                <a:noFill/>
                <a:ln>
                  <a:noFill/>
                </a:ln>
              </p:spPr>
            </p:pic>
            <p:sp>
              <p:nvSpPr>
                <p:cNvPr id="577" name="Google Shape;577;p70"/>
                <p:cNvSpPr/>
                <p:nvPr/>
              </p:nvSpPr>
              <p:spPr>
                <a:xfrm>
                  <a:off x="7291700" y="5190925"/>
                  <a:ext cx="1569000" cy="21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578" name="Google Shape;578;p70"/>
              <p:cNvSpPr txBox="1"/>
              <p:nvPr/>
            </p:nvSpPr>
            <p:spPr>
              <a:xfrm>
                <a:off x="8173700" y="2703975"/>
                <a:ext cx="19650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Clr>
                    <a:schemeClr val="dk1"/>
                  </a:buClr>
                  <a:buSzPts val="800"/>
                  <a:buFont typeface="Arial"/>
                  <a:buNone/>
                </a:pPr>
                <a:r>
                  <a:rPr i="1" lang="en" sz="1100">
                    <a:solidFill>
                      <a:schemeClr val="dk1"/>
                    </a:solidFill>
                    <a:latin typeface="Century Gothic"/>
                    <a:ea typeface="Century Gothic"/>
                    <a:cs typeface="Century Gothic"/>
                    <a:sym typeface="Century Gothic"/>
                  </a:rPr>
                  <a:t>η</a:t>
                </a:r>
                <a:r>
                  <a:rPr lang="en" sz="1100">
                    <a:solidFill>
                      <a:schemeClr val="dk1"/>
                    </a:solidFill>
                    <a:latin typeface="Century Gothic"/>
                    <a:ea typeface="Century Gothic"/>
                    <a:cs typeface="Century Gothic"/>
                    <a:sym typeface="Century Gothic"/>
                  </a:rPr>
                  <a:t> très grand</a:t>
                </a:r>
                <a:endParaRPr sz="1100">
                  <a:latin typeface="Century Gothic"/>
                  <a:ea typeface="Century Gothic"/>
                  <a:cs typeface="Century Gothic"/>
                  <a:sym typeface="Century Gothic"/>
                </a:endParaRPr>
              </a:p>
            </p:txBody>
          </p:sp>
          <p:sp>
            <p:nvSpPr>
              <p:cNvPr id="579" name="Google Shape;579;p70"/>
              <p:cNvSpPr txBox="1"/>
              <p:nvPr/>
            </p:nvSpPr>
            <p:spPr>
              <a:xfrm>
                <a:off x="8173700" y="3389775"/>
                <a:ext cx="19650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i="1" lang="en" sz="1100">
                    <a:solidFill>
                      <a:schemeClr val="dk1"/>
                    </a:solidFill>
                    <a:latin typeface="Century Gothic"/>
                    <a:ea typeface="Century Gothic"/>
                    <a:cs typeface="Century Gothic"/>
                    <a:sym typeface="Century Gothic"/>
                  </a:rPr>
                  <a:t>η</a:t>
                </a:r>
                <a:r>
                  <a:rPr lang="en" sz="1100">
                    <a:solidFill>
                      <a:schemeClr val="dk1"/>
                    </a:solidFill>
                    <a:latin typeface="Century Gothic"/>
                    <a:ea typeface="Century Gothic"/>
                    <a:cs typeface="Century Gothic"/>
                    <a:sym typeface="Century Gothic"/>
                  </a:rPr>
                  <a:t> faible</a:t>
                </a:r>
                <a:endParaRPr sz="1100">
                  <a:latin typeface="Century Gothic"/>
                  <a:ea typeface="Century Gothic"/>
                  <a:cs typeface="Century Gothic"/>
                  <a:sym typeface="Century Gothic"/>
                </a:endParaRPr>
              </a:p>
            </p:txBody>
          </p:sp>
          <p:sp>
            <p:nvSpPr>
              <p:cNvPr id="580" name="Google Shape;580;p70"/>
              <p:cNvSpPr txBox="1"/>
              <p:nvPr/>
            </p:nvSpPr>
            <p:spPr>
              <a:xfrm>
                <a:off x="9240500" y="4075575"/>
                <a:ext cx="19650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i="1" lang="en" sz="1100">
                    <a:solidFill>
                      <a:schemeClr val="dk1"/>
                    </a:solidFill>
                    <a:latin typeface="Century Gothic"/>
                    <a:ea typeface="Century Gothic"/>
                    <a:cs typeface="Century Gothic"/>
                    <a:sym typeface="Century Gothic"/>
                  </a:rPr>
                  <a:t>η</a:t>
                </a:r>
                <a:r>
                  <a:rPr lang="en" sz="1100">
                    <a:solidFill>
                      <a:schemeClr val="dk1"/>
                    </a:solidFill>
                    <a:latin typeface="Century Gothic"/>
                    <a:ea typeface="Century Gothic"/>
                    <a:cs typeface="Century Gothic"/>
                    <a:sym typeface="Century Gothic"/>
                  </a:rPr>
                  <a:t> grand</a:t>
                </a:r>
                <a:endParaRPr sz="1100">
                  <a:latin typeface="Century Gothic"/>
                  <a:ea typeface="Century Gothic"/>
                  <a:cs typeface="Century Gothic"/>
                  <a:sym typeface="Century Gothic"/>
                </a:endParaRPr>
              </a:p>
            </p:txBody>
          </p:sp>
          <p:sp>
            <p:nvSpPr>
              <p:cNvPr id="581" name="Google Shape;581;p70"/>
              <p:cNvSpPr txBox="1"/>
              <p:nvPr/>
            </p:nvSpPr>
            <p:spPr>
              <a:xfrm>
                <a:off x="7335500" y="4989975"/>
                <a:ext cx="11259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i="1" lang="en" sz="1100">
                    <a:solidFill>
                      <a:schemeClr val="dk1"/>
                    </a:solidFill>
                    <a:latin typeface="Century Gothic"/>
                    <a:ea typeface="Century Gothic"/>
                    <a:cs typeface="Century Gothic"/>
                    <a:sym typeface="Century Gothic"/>
                  </a:rPr>
                  <a:t>η</a:t>
                </a:r>
                <a:r>
                  <a:rPr lang="en" sz="1100">
                    <a:solidFill>
                      <a:schemeClr val="dk1"/>
                    </a:solidFill>
                    <a:latin typeface="Century Gothic"/>
                    <a:ea typeface="Century Gothic"/>
                    <a:cs typeface="Century Gothic"/>
                    <a:sym typeface="Century Gothic"/>
                  </a:rPr>
                  <a:t> optimal</a:t>
                </a:r>
                <a:endParaRPr sz="1100">
                  <a:latin typeface="Century Gothic"/>
                  <a:ea typeface="Century Gothic"/>
                  <a:cs typeface="Century Gothic"/>
                  <a:sym typeface="Century Gothic"/>
                </a:endParaRPr>
              </a:p>
            </p:txBody>
          </p:sp>
          <p:sp>
            <p:nvSpPr>
              <p:cNvPr id="582" name="Google Shape;582;p70"/>
              <p:cNvSpPr txBox="1"/>
              <p:nvPr/>
            </p:nvSpPr>
            <p:spPr>
              <a:xfrm>
                <a:off x="9697700" y="5523375"/>
                <a:ext cx="11259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i="1" lang="en" sz="1100">
                    <a:solidFill>
                      <a:schemeClr val="dk1"/>
                    </a:solidFill>
                    <a:latin typeface="Century Gothic"/>
                    <a:ea typeface="Century Gothic"/>
                    <a:cs typeface="Century Gothic"/>
                    <a:sym typeface="Century Gothic"/>
                  </a:rPr>
                  <a:t>Époques</a:t>
                </a:r>
                <a:endParaRPr b="1" sz="1100">
                  <a:latin typeface="Century Gothic"/>
                  <a:ea typeface="Century Gothic"/>
                  <a:cs typeface="Century Gothic"/>
                  <a:sym typeface="Century Gothic"/>
                </a:endParaRPr>
              </a:p>
            </p:txBody>
          </p:sp>
          <p:sp>
            <p:nvSpPr>
              <p:cNvPr id="583" name="Google Shape;583;p70"/>
              <p:cNvSpPr txBox="1"/>
              <p:nvPr/>
            </p:nvSpPr>
            <p:spPr>
              <a:xfrm>
                <a:off x="6268700" y="2322975"/>
                <a:ext cx="8805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i="1" lang="en" sz="1100">
                    <a:solidFill>
                      <a:schemeClr val="dk1"/>
                    </a:solidFill>
                    <a:latin typeface="Century Gothic"/>
                    <a:ea typeface="Century Gothic"/>
                    <a:cs typeface="Century Gothic"/>
                    <a:sym typeface="Century Gothic"/>
                  </a:rPr>
                  <a:t>Perte J</a:t>
                </a:r>
                <a:endParaRPr b="1" sz="1100">
                  <a:latin typeface="Century Gothic"/>
                  <a:ea typeface="Century Gothic"/>
                  <a:cs typeface="Century Gothic"/>
                  <a:sym typeface="Century Gothic"/>
                </a:endParaRPr>
              </a:p>
            </p:txBody>
          </p:sp>
        </p:grpSp>
        <p:sp>
          <p:nvSpPr>
            <p:cNvPr id="584" name="Google Shape;584;p70"/>
            <p:cNvSpPr/>
            <p:nvPr/>
          </p:nvSpPr>
          <p:spPr>
            <a:xfrm>
              <a:off x="7409875" y="3457400"/>
              <a:ext cx="486900" cy="28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1"/>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900"/>
              <a:t>Ensemble d'entraînement trop petit</a:t>
            </a:r>
            <a:endParaRPr sz="2900"/>
          </a:p>
        </p:txBody>
      </p:sp>
      <p:sp>
        <p:nvSpPr>
          <p:cNvPr id="590" name="Google Shape;590;p71"/>
          <p:cNvSpPr txBox="1"/>
          <p:nvPr/>
        </p:nvSpPr>
        <p:spPr>
          <a:xfrm>
            <a:off x="758081" y="1368525"/>
            <a:ext cx="3439800" cy="2539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Ensemble d'entraînement trop petit:</a:t>
            </a:r>
            <a:endParaRPr sz="1200">
              <a:latin typeface="Century Gothic"/>
              <a:ea typeface="Century Gothic"/>
              <a:cs typeface="Century Gothic"/>
              <a:sym typeface="Century Gothic"/>
            </a:endParaRPr>
          </a:p>
          <a:p>
            <a:pPr indent="-241300" lvl="0" marL="342900" rtl="0" algn="l">
              <a:spcBef>
                <a:spcPts val="0"/>
              </a:spcBef>
              <a:spcAft>
                <a:spcPts val="0"/>
              </a:spcAft>
              <a:buSzPts val="1200"/>
              <a:buFont typeface="Century Gothic"/>
              <a:buChar char="-"/>
            </a:pPr>
            <a:r>
              <a:rPr lang="en" sz="1200">
                <a:latin typeface="Century Gothic"/>
                <a:ea typeface="Century Gothic"/>
                <a:cs typeface="Century Gothic"/>
                <a:sym typeface="Century Gothic"/>
              </a:rPr>
              <a:t>pas assez varié en termes de données.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Le modèle entraîné reconnaît peu de données de l’ensemble de test; Il ne peut faire de bonnes prédictions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Solutions: </a:t>
            </a:r>
            <a:endParaRPr sz="1200">
              <a:latin typeface="Century Gothic"/>
              <a:ea typeface="Century Gothic"/>
              <a:cs typeface="Century Gothic"/>
              <a:sym typeface="Century Gothic"/>
            </a:endParaRPr>
          </a:p>
          <a:p>
            <a:pPr indent="-241300" lvl="0" marL="342900" rtl="0" algn="l">
              <a:spcBef>
                <a:spcPts val="0"/>
              </a:spcBef>
              <a:spcAft>
                <a:spcPts val="0"/>
              </a:spcAft>
              <a:buSzPts val="1200"/>
              <a:buFont typeface="Century Gothic"/>
              <a:buChar char="●"/>
            </a:pPr>
            <a:r>
              <a:rPr lang="en" sz="1200">
                <a:latin typeface="Century Gothic"/>
                <a:ea typeface="Century Gothic"/>
                <a:cs typeface="Century Gothic"/>
                <a:sym typeface="Century Gothic"/>
              </a:rPr>
              <a:t>Augmenter le nombre de données</a:t>
            </a:r>
            <a:endParaRPr sz="1200">
              <a:latin typeface="Century Gothic"/>
              <a:ea typeface="Century Gothic"/>
              <a:cs typeface="Century Gothic"/>
              <a:sym typeface="Century Gothic"/>
            </a:endParaRPr>
          </a:p>
          <a:p>
            <a:pPr indent="-241300" lvl="0" marL="342900" rtl="0" algn="l">
              <a:spcBef>
                <a:spcPts val="0"/>
              </a:spcBef>
              <a:spcAft>
                <a:spcPts val="0"/>
              </a:spcAft>
              <a:buSzPts val="1200"/>
              <a:buFont typeface="Century Gothic"/>
              <a:buChar char="●"/>
            </a:pPr>
            <a:r>
              <a:rPr lang="en" sz="1200">
                <a:latin typeface="Century Gothic"/>
                <a:ea typeface="Century Gothic"/>
                <a:cs typeface="Century Gothic"/>
                <a:sym typeface="Century Gothic"/>
              </a:rPr>
              <a:t>Uniformiser les deux ensembles</a:t>
            </a:r>
            <a:endParaRPr sz="1200">
              <a:latin typeface="Century Gothic"/>
              <a:ea typeface="Century Gothic"/>
              <a:cs typeface="Century Gothic"/>
              <a:sym typeface="Century Gothic"/>
            </a:endParaRPr>
          </a:p>
          <a:p>
            <a:pPr indent="-241300" lvl="0" marL="342900" rtl="0" algn="l">
              <a:spcBef>
                <a:spcPts val="0"/>
              </a:spcBef>
              <a:spcAft>
                <a:spcPts val="0"/>
              </a:spcAft>
              <a:buSzPts val="1200"/>
              <a:buFont typeface="Century Gothic"/>
              <a:buChar char="●"/>
            </a:pPr>
            <a:r>
              <a:rPr lang="en" sz="1200">
                <a:latin typeface="Century Gothic"/>
                <a:ea typeface="Century Gothic"/>
                <a:cs typeface="Century Gothic"/>
                <a:sym typeface="Century Gothic"/>
              </a:rPr>
              <a:t>Mélanger régulièrement les données d'entraînement afin d’éviter des erreurs périodiques. </a:t>
            </a:r>
            <a:endParaRPr sz="1200">
              <a:latin typeface="Century Gothic"/>
              <a:ea typeface="Century Gothic"/>
              <a:cs typeface="Century Gothic"/>
              <a:sym typeface="Century Gothic"/>
            </a:endParaRPr>
          </a:p>
        </p:txBody>
      </p:sp>
      <p:grpSp>
        <p:nvGrpSpPr>
          <p:cNvPr id="591" name="Google Shape;591;p71"/>
          <p:cNvGrpSpPr/>
          <p:nvPr/>
        </p:nvGrpSpPr>
        <p:grpSpPr>
          <a:xfrm>
            <a:off x="4197938" y="1208700"/>
            <a:ext cx="4361616" cy="3280013"/>
            <a:chOff x="5597250" y="1992600"/>
            <a:chExt cx="5815488" cy="4373350"/>
          </a:xfrm>
        </p:grpSpPr>
        <p:pic>
          <p:nvPicPr>
            <p:cNvPr id="592" name="Google Shape;592;p71"/>
            <p:cNvPicPr preferRelativeResize="0"/>
            <p:nvPr/>
          </p:nvPicPr>
          <p:blipFill>
            <a:blip r:embed="rId3">
              <a:alphaModFix/>
            </a:blip>
            <a:stretch>
              <a:fillRect/>
            </a:stretch>
          </p:blipFill>
          <p:spPr>
            <a:xfrm>
              <a:off x="6278763" y="2021613"/>
              <a:ext cx="5133975" cy="3990975"/>
            </a:xfrm>
            <a:prstGeom prst="rect">
              <a:avLst/>
            </a:prstGeom>
            <a:noFill/>
            <a:ln>
              <a:noFill/>
            </a:ln>
          </p:spPr>
        </p:pic>
        <p:sp>
          <p:nvSpPr>
            <p:cNvPr id="593" name="Google Shape;593;p71"/>
            <p:cNvSpPr txBox="1"/>
            <p:nvPr/>
          </p:nvSpPr>
          <p:spPr>
            <a:xfrm>
              <a:off x="8565200" y="5955550"/>
              <a:ext cx="1021500" cy="410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Itérations</a:t>
              </a:r>
              <a:endParaRPr b="1" sz="1100">
                <a:latin typeface="Century Gothic"/>
                <a:ea typeface="Century Gothic"/>
                <a:cs typeface="Century Gothic"/>
                <a:sym typeface="Century Gothic"/>
              </a:endParaRPr>
            </a:p>
          </p:txBody>
        </p:sp>
        <p:sp>
          <p:nvSpPr>
            <p:cNvPr id="594" name="Google Shape;594;p71"/>
            <p:cNvSpPr txBox="1"/>
            <p:nvPr/>
          </p:nvSpPr>
          <p:spPr>
            <a:xfrm>
              <a:off x="5597250" y="3898150"/>
              <a:ext cx="789000" cy="410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Perte</a:t>
              </a:r>
              <a:endParaRPr b="1" sz="1100">
                <a:latin typeface="Century Gothic"/>
                <a:ea typeface="Century Gothic"/>
                <a:cs typeface="Century Gothic"/>
                <a:sym typeface="Century Gothic"/>
              </a:endParaRPr>
            </a:p>
          </p:txBody>
        </p:sp>
        <p:sp>
          <p:nvSpPr>
            <p:cNvPr id="595" name="Google Shape;595;p71"/>
            <p:cNvSpPr txBox="1"/>
            <p:nvPr/>
          </p:nvSpPr>
          <p:spPr>
            <a:xfrm>
              <a:off x="10149840" y="2286000"/>
              <a:ext cx="1185600" cy="5541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solidFill>
                    <a:srgbClr val="6AB288"/>
                  </a:solidFill>
                  <a:latin typeface="Century Gothic"/>
                  <a:ea typeface="Century Gothic"/>
                  <a:cs typeface="Century Gothic"/>
                  <a:sym typeface="Century Gothic"/>
                </a:rPr>
                <a:t>— Train</a:t>
              </a:r>
              <a:endParaRPr b="1" sz="900">
                <a:solidFill>
                  <a:srgbClr val="6AB288"/>
                </a:solidFill>
                <a:latin typeface="Century Gothic"/>
                <a:ea typeface="Century Gothic"/>
                <a:cs typeface="Century Gothic"/>
                <a:sym typeface="Century Gothic"/>
              </a:endParaRPr>
            </a:p>
            <a:p>
              <a:pPr indent="0" lvl="0" marL="0" rtl="0" algn="l">
                <a:spcBef>
                  <a:spcPts val="0"/>
                </a:spcBef>
                <a:spcAft>
                  <a:spcPts val="0"/>
                </a:spcAft>
                <a:buNone/>
              </a:pPr>
              <a:r>
                <a:rPr b="1" lang="en" sz="900">
                  <a:solidFill>
                    <a:srgbClr val="E69717"/>
                  </a:solidFill>
                  <a:latin typeface="Century Gothic"/>
                  <a:ea typeface="Century Gothic"/>
                  <a:cs typeface="Century Gothic"/>
                  <a:sym typeface="Century Gothic"/>
                </a:rPr>
                <a:t>— Validation</a:t>
              </a:r>
              <a:endParaRPr b="1" sz="900">
                <a:solidFill>
                  <a:srgbClr val="E69717"/>
                </a:solidFill>
                <a:latin typeface="Century Gothic"/>
                <a:ea typeface="Century Gothic"/>
                <a:cs typeface="Century Gothic"/>
                <a:sym typeface="Century Gothic"/>
              </a:endParaRPr>
            </a:p>
          </p:txBody>
        </p:sp>
        <p:sp>
          <p:nvSpPr>
            <p:cNvPr id="596" name="Google Shape;596;p71"/>
            <p:cNvSpPr/>
            <p:nvPr/>
          </p:nvSpPr>
          <p:spPr>
            <a:xfrm>
              <a:off x="8735900" y="1992600"/>
              <a:ext cx="472800" cy="22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597" name="Google Shape;597;p71"/>
          <p:cNvSpPr/>
          <p:nvPr/>
        </p:nvSpPr>
        <p:spPr>
          <a:xfrm>
            <a:off x="2259675" y="3676275"/>
            <a:ext cx="172800" cy="132000"/>
          </a:xfrm>
          <a:prstGeom prst="star5">
            <a:avLst>
              <a:gd fmla="val 19098" name="adj"/>
              <a:gd fmla="val 105146" name="hf"/>
              <a:gd fmla="val 110557" name="vf"/>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8" name="Google Shape;598;p71"/>
          <p:cNvSpPr/>
          <p:nvPr/>
        </p:nvSpPr>
        <p:spPr>
          <a:xfrm>
            <a:off x="6631650" y="3183300"/>
            <a:ext cx="172800" cy="132000"/>
          </a:xfrm>
          <a:prstGeom prst="star5">
            <a:avLst>
              <a:gd fmla="val 19098" name="adj"/>
              <a:gd fmla="val 105146" name="hf"/>
              <a:gd fmla="val 110557" name="vf"/>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9" name="Google Shape;599;p71"/>
          <p:cNvSpPr/>
          <p:nvPr/>
        </p:nvSpPr>
        <p:spPr>
          <a:xfrm>
            <a:off x="6288750" y="3183300"/>
            <a:ext cx="172800" cy="132000"/>
          </a:xfrm>
          <a:prstGeom prst="star5">
            <a:avLst>
              <a:gd fmla="val 19098" name="adj"/>
              <a:gd fmla="val 105146" name="hf"/>
              <a:gd fmla="val 110557" name="vf"/>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0" name="Google Shape;600;p71"/>
          <p:cNvSpPr/>
          <p:nvPr/>
        </p:nvSpPr>
        <p:spPr>
          <a:xfrm>
            <a:off x="5945850" y="3126150"/>
            <a:ext cx="172800" cy="132000"/>
          </a:xfrm>
          <a:prstGeom prst="star5">
            <a:avLst>
              <a:gd fmla="val 19098" name="adj"/>
              <a:gd fmla="val 105146" name="hf"/>
              <a:gd fmla="val 110557" name="vf"/>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1" name="Google Shape;601;p71"/>
          <p:cNvSpPr/>
          <p:nvPr/>
        </p:nvSpPr>
        <p:spPr>
          <a:xfrm>
            <a:off x="5553075" y="2975100"/>
            <a:ext cx="172800" cy="132000"/>
          </a:xfrm>
          <a:prstGeom prst="star5">
            <a:avLst>
              <a:gd fmla="val 19098" name="adj"/>
              <a:gd fmla="val 105146" name="hf"/>
              <a:gd fmla="val 110557" name="vf"/>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2" name="Google Shape;602;p71"/>
          <p:cNvSpPr/>
          <p:nvPr/>
        </p:nvSpPr>
        <p:spPr>
          <a:xfrm>
            <a:off x="5202900" y="1506900"/>
            <a:ext cx="172800" cy="132000"/>
          </a:xfrm>
          <a:prstGeom prst="star5">
            <a:avLst>
              <a:gd fmla="val 19098" name="adj"/>
              <a:gd fmla="val 105146" name="hf"/>
              <a:gd fmla="val 110557" name="vf"/>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2"/>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900"/>
              <a:t>Ensembles d'entraînement et de test trop différents</a:t>
            </a:r>
            <a:endParaRPr sz="2900"/>
          </a:p>
        </p:txBody>
      </p:sp>
      <p:sp>
        <p:nvSpPr>
          <p:cNvPr id="608" name="Google Shape;608;p72"/>
          <p:cNvSpPr txBox="1"/>
          <p:nvPr/>
        </p:nvSpPr>
        <p:spPr>
          <a:xfrm>
            <a:off x="586631" y="1940025"/>
            <a:ext cx="3292800" cy="2524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Le modèle entraîné reconnaît peu de données dans l’ensemble de test;</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Il ne peut faire de bonnes prédictions.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Exemple: L’ensemble d'entraînement contient de vieilles données et celui de test, de nouvelles données.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Solutions: </a:t>
            </a:r>
            <a:endParaRPr sz="1200">
              <a:latin typeface="Century Gothic"/>
              <a:ea typeface="Century Gothic"/>
              <a:cs typeface="Century Gothic"/>
              <a:sym typeface="Century Gothic"/>
            </a:endParaRPr>
          </a:p>
          <a:p>
            <a:pPr indent="-241300" lvl="0" marL="342900" rtl="0" algn="l">
              <a:spcBef>
                <a:spcPts val="0"/>
              </a:spcBef>
              <a:spcAft>
                <a:spcPts val="0"/>
              </a:spcAft>
              <a:buSzPts val="1200"/>
              <a:buFont typeface="Century Gothic"/>
              <a:buChar char="●"/>
            </a:pPr>
            <a:r>
              <a:rPr lang="en" sz="1200">
                <a:solidFill>
                  <a:schemeClr val="dk1"/>
                </a:solidFill>
                <a:latin typeface="Century Gothic"/>
                <a:ea typeface="Century Gothic"/>
                <a:cs typeface="Century Gothic"/>
                <a:sym typeface="Century Gothic"/>
              </a:rPr>
              <a:t>Uniformiser les jeux de données avant de les séparer en deux ensembles d'entraînement et de test.</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p:txBody>
      </p:sp>
      <p:pic>
        <p:nvPicPr>
          <p:cNvPr id="609" name="Google Shape;609;p72"/>
          <p:cNvPicPr preferRelativeResize="0"/>
          <p:nvPr/>
        </p:nvPicPr>
        <p:blipFill>
          <a:blip r:embed="rId3">
            <a:alphaModFix/>
          </a:blip>
          <a:stretch>
            <a:fillRect/>
          </a:stretch>
        </p:blipFill>
        <p:spPr>
          <a:xfrm>
            <a:off x="4511138" y="1940025"/>
            <a:ext cx="2997098" cy="2147175"/>
          </a:xfrm>
          <a:prstGeom prst="rect">
            <a:avLst/>
          </a:prstGeom>
          <a:noFill/>
          <a:ln>
            <a:noFill/>
          </a:ln>
        </p:spPr>
      </p:pic>
      <p:sp>
        <p:nvSpPr>
          <p:cNvPr id="610" name="Google Shape;610;p72"/>
          <p:cNvSpPr/>
          <p:nvPr/>
        </p:nvSpPr>
        <p:spPr>
          <a:xfrm>
            <a:off x="5952469" y="1435350"/>
            <a:ext cx="768300" cy="19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1" name="Google Shape;611;p72"/>
          <p:cNvSpPr txBox="1"/>
          <p:nvPr/>
        </p:nvSpPr>
        <p:spPr>
          <a:xfrm>
            <a:off x="5747250" y="3938438"/>
            <a:ext cx="768300" cy="3078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Époques</a:t>
            </a:r>
            <a:endParaRPr b="1" sz="1100">
              <a:latin typeface="Century Gothic"/>
              <a:ea typeface="Century Gothic"/>
              <a:cs typeface="Century Gothic"/>
              <a:sym typeface="Century Gothic"/>
            </a:endParaRPr>
          </a:p>
        </p:txBody>
      </p:sp>
      <p:sp>
        <p:nvSpPr>
          <p:cNvPr id="612" name="Google Shape;612;p72"/>
          <p:cNvSpPr txBox="1"/>
          <p:nvPr/>
        </p:nvSpPr>
        <p:spPr>
          <a:xfrm>
            <a:off x="4101450" y="2852588"/>
            <a:ext cx="528300" cy="3078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Perte</a:t>
            </a:r>
            <a:endParaRPr b="1" sz="1100">
              <a:latin typeface="Century Gothic"/>
              <a:ea typeface="Century Gothic"/>
              <a:cs typeface="Century Gothic"/>
              <a:sym typeface="Century Gothic"/>
            </a:endParaRPr>
          </a:p>
        </p:txBody>
      </p:sp>
      <p:sp>
        <p:nvSpPr>
          <p:cNvPr id="613" name="Google Shape;613;p72"/>
          <p:cNvSpPr/>
          <p:nvPr/>
        </p:nvSpPr>
        <p:spPr>
          <a:xfrm>
            <a:off x="5749200" y="1865376"/>
            <a:ext cx="695100" cy="19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4" name="Google Shape;614;p72"/>
          <p:cNvSpPr txBox="1"/>
          <p:nvPr/>
        </p:nvSpPr>
        <p:spPr>
          <a:xfrm>
            <a:off x="4888078" y="2119275"/>
            <a:ext cx="1064400" cy="3849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800">
                <a:solidFill>
                  <a:srgbClr val="1F77B4"/>
                </a:solidFill>
                <a:latin typeface="Century Gothic"/>
                <a:ea typeface="Century Gothic"/>
                <a:cs typeface="Century Gothic"/>
                <a:sym typeface="Century Gothic"/>
              </a:rPr>
              <a:t>— Train</a:t>
            </a:r>
            <a:endParaRPr b="1" sz="800">
              <a:solidFill>
                <a:srgbClr val="1F77B4"/>
              </a:solidFill>
              <a:latin typeface="Century Gothic"/>
              <a:ea typeface="Century Gothic"/>
              <a:cs typeface="Century Gothic"/>
              <a:sym typeface="Century Gothic"/>
            </a:endParaRPr>
          </a:p>
          <a:p>
            <a:pPr indent="0" lvl="0" marL="0" rtl="0" algn="l">
              <a:spcBef>
                <a:spcPts val="0"/>
              </a:spcBef>
              <a:spcAft>
                <a:spcPts val="0"/>
              </a:spcAft>
              <a:buNone/>
            </a:pPr>
            <a:r>
              <a:rPr b="1" lang="en" sz="800">
                <a:solidFill>
                  <a:srgbClr val="E69717"/>
                </a:solidFill>
                <a:latin typeface="Century Gothic"/>
                <a:ea typeface="Century Gothic"/>
                <a:cs typeface="Century Gothic"/>
                <a:sym typeface="Century Gothic"/>
              </a:rPr>
              <a:t>— Validation</a:t>
            </a:r>
            <a:endParaRPr b="1" sz="800">
              <a:solidFill>
                <a:srgbClr val="E69717"/>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3"/>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7586"/>
              <a:buFont typeface="Arial"/>
              <a:buNone/>
            </a:pPr>
            <a:r>
              <a:rPr lang="en" sz="2900"/>
              <a:t>Ensemble de test trop petit</a:t>
            </a:r>
            <a:endParaRPr sz="2900"/>
          </a:p>
        </p:txBody>
      </p:sp>
      <p:sp>
        <p:nvSpPr>
          <p:cNvPr id="620" name="Google Shape;620;p73"/>
          <p:cNvSpPr txBox="1"/>
          <p:nvPr/>
        </p:nvSpPr>
        <p:spPr>
          <a:xfrm>
            <a:off x="758081" y="1711425"/>
            <a:ext cx="3146400" cy="1985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Les statistiques basées sur un ensemble de test trop petit sont bruitées.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Les deux ensembles risquent d’être stratifiés différemment.</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Solutions: </a:t>
            </a:r>
            <a:endParaRPr sz="1200">
              <a:latin typeface="Century Gothic"/>
              <a:ea typeface="Century Gothic"/>
              <a:cs typeface="Century Gothic"/>
              <a:sym typeface="Century Gothic"/>
            </a:endParaRPr>
          </a:p>
          <a:p>
            <a:pPr indent="-241300" lvl="0" marL="342900" rtl="0" algn="l">
              <a:spcBef>
                <a:spcPts val="0"/>
              </a:spcBef>
              <a:spcAft>
                <a:spcPts val="0"/>
              </a:spcAft>
              <a:buSzPts val="1200"/>
              <a:buFont typeface="Century Gothic"/>
              <a:buChar char="●"/>
            </a:pPr>
            <a:r>
              <a:rPr lang="en" sz="1200">
                <a:latin typeface="Century Gothic"/>
                <a:ea typeface="Century Gothic"/>
                <a:cs typeface="Century Gothic"/>
                <a:sym typeface="Century Gothic"/>
              </a:rPr>
              <a:t>Augmenter le nombre de données</a:t>
            </a:r>
            <a:endParaRPr sz="1200">
              <a:latin typeface="Century Gothic"/>
              <a:ea typeface="Century Gothic"/>
              <a:cs typeface="Century Gothic"/>
              <a:sym typeface="Century Gothic"/>
            </a:endParaRPr>
          </a:p>
          <a:p>
            <a:pPr indent="-241300" lvl="0" marL="342900" rtl="0" algn="l">
              <a:spcBef>
                <a:spcPts val="0"/>
              </a:spcBef>
              <a:spcAft>
                <a:spcPts val="0"/>
              </a:spcAft>
              <a:buSzPts val="1200"/>
              <a:buFont typeface="Century Gothic"/>
              <a:buChar char="●"/>
            </a:pPr>
            <a:r>
              <a:rPr lang="en" sz="1200">
                <a:solidFill>
                  <a:schemeClr val="dk1"/>
                </a:solidFill>
                <a:latin typeface="Century Gothic"/>
                <a:ea typeface="Century Gothic"/>
                <a:cs typeface="Century Gothic"/>
                <a:sym typeface="Century Gothic"/>
              </a:rPr>
              <a:t>Uniformiser les deux ensembles</a:t>
            </a:r>
            <a:endParaRPr sz="1200">
              <a:latin typeface="Century Gothic"/>
              <a:ea typeface="Century Gothic"/>
              <a:cs typeface="Century Gothic"/>
              <a:sym typeface="Century Gothic"/>
            </a:endParaRPr>
          </a:p>
        </p:txBody>
      </p:sp>
      <p:sp>
        <p:nvSpPr>
          <p:cNvPr id="621" name="Google Shape;621;p73"/>
          <p:cNvSpPr/>
          <p:nvPr/>
        </p:nvSpPr>
        <p:spPr>
          <a:xfrm>
            <a:off x="6551925" y="1094400"/>
            <a:ext cx="354600" cy="16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622" name="Google Shape;622;p73"/>
          <p:cNvGrpSpPr/>
          <p:nvPr/>
        </p:nvGrpSpPr>
        <p:grpSpPr>
          <a:xfrm>
            <a:off x="4083638" y="1250288"/>
            <a:ext cx="4370381" cy="3295575"/>
            <a:chOff x="5521050" y="2352850"/>
            <a:chExt cx="5827175" cy="4394100"/>
          </a:xfrm>
        </p:grpSpPr>
        <p:pic>
          <p:nvPicPr>
            <p:cNvPr id="623" name="Google Shape;623;p73"/>
            <p:cNvPicPr preferRelativeResize="0"/>
            <p:nvPr/>
          </p:nvPicPr>
          <p:blipFill>
            <a:blip r:embed="rId3">
              <a:alphaModFix/>
            </a:blip>
            <a:stretch>
              <a:fillRect/>
            </a:stretch>
          </p:blipFill>
          <p:spPr>
            <a:xfrm>
              <a:off x="6147575" y="2376500"/>
              <a:ext cx="5200650" cy="4000500"/>
            </a:xfrm>
            <a:prstGeom prst="rect">
              <a:avLst/>
            </a:prstGeom>
            <a:noFill/>
            <a:ln>
              <a:noFill/>
            </a:ln>
          </p:spPr>
        </p:pic>
        <p:sp>
          <p:nvSpPr>
            <p:cNvPr id="624" name="Google Shape;624;p73"/>
            <p:cNvSpPr txBox="1"/>
            <p:nvPr/>
          </p:nvSpPr>
          <p:spPr>
            <a:xfrm>
              <a:off x="8565200" y="6336550"/>
              <a:ext cx="1021500" cy="410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Époques</a:t>
              </a:r>
              <a:endParaRPr b="1" sz="1100">
                <a:latin typeface="Century Gothic"/>
                <a:ea typeface="Century Gothic"/>
                <a:cs typeface="Century Gothic"/>
                <a:sym typeface="Century Gothic"/>
              </a:endParaRPr>
            </a:p>
          </p:txBody>
        </p:sp>
        <p:sp>
          <p:nvSpPr>
            <p:cNvPr id="625" name="Google Shape;625;p73"/>
            <p:cNvSpPr txBox="1"/>
            <p:nvPr/>
          </p:nvSpPr>
          <p:spPr>
            <a:xfrm>
              <a:off x="5521050" y="4202950"/>
              <a:ext cx="789000" cy="410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Perte</a:t>
              </a:r>
              <a:endParaRPr b="1" sz="1100">
                <a:latin typeface="Century Gothic"/>
                <a:ea typeface="Century Gothic"/>
                <a:cs typeface="Century Gothic"/>
                <a:sym typeface="Century Gothic"/>
              </a:endParaRPr>
            </a:p>
          </p:txBody>
        </p:sp>
        <p:sp>
          <p:nvSpPr>
            <p:cNvPr id="626" name="Google Shape;626;p73"/>
            <p:cNvSpPr txBox="1"/>
            <p:nvPr/>
          </p:nvSpPr>
          <p:spPr>
            <a:xfrm>
              <a:off x="10049256" y="2667000"/>
              <a:ext cx="1185600" cy="5541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solidFill>
                    <a:srgbClr val="6AB288"/>
                  </a:solidFill>
                  <a:latin typeface="Century Gothic"/>
                  <a:ea typeface="Century Gothic"/>
                  <a:cs typeface="Century Gothic"/>
                  <a:sym typeface="Century Gothic"/>
                </a:rPr>
                <a:t>— Train</a:t>
              </a:r>
              <a:endParaRPr b="1" sz="900">
                <a:solidFill>
                  <a:srgbClr val="6AB288"/>
                </a:solidFill>
                <a:latin typeface="Century Gothic"/>
                <a:ea typeface="Century Gothic"/>
                <a:cs typeface="Century Gothic"/>
                <a:sym typeface="Century Gothic"/>
              </a:endParaRPr>
            </a:p>
            <a:p>
              <a:pPr indent="0" lvl="0" marL="0" rtl="0" algn="l">
                <a:spcBef>
                  <a:spcPts val="0"/>
                </a:spcBef>
                <a:spcAft>
                  <a:spcPts val="0"/>
                </a:spcAft>
                <a:buNone/>
              </a:pPr>
              <a:r>
                <a:rPr b="1" lang="en" sz="900">
                  <a:solidFill>
                    <a:srgbClr val="E69717"/>
                  </a:solidFill>
                  <a:latin typeface="Century Gothic"/>
                  <a:ea typeface="Century Gothic"/>
                  <a:cs typeface="Century Gothic"/>
                  <a:sym typeface="Century Gothic"/>
                </a:rPr>
                <a:t>— Validation</a:t>
              </a:r>
              <a:endParaRPr b="1" sz="900">
                <a:solidFill>
                  <a:srgbClr val="E69717"/>
                </a:solidFill>
                <a:latin typeface="Century Gothic"/>
                <a:ea typeface="Century Gothic"/>
                <a:cs typeface="Century Gothic"/>
                <a:sym typeface="Century Gothic"/>
              </a:endParaRPr>
            </a:p>
          </p:txBody>
        </p:sp>
        <p:sp>
          <p:nvSpPr>
            <p:cNvPr id="627" name="Google Shape;627;p73"/>
            <p:cNvSpPr/>
            <p:nvPr/>
          </p:nvSpPr>
          <p:spPr>
            <a:xfrm>
              <a:off x="8567050" y="2352850"/>
              <a:ext cx="641700" cy="22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4"/>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900"/>
              <a:t>Ensemble de test trop facile</a:t>
            </a:r>
            <a:endParaRPr sz="2900"/>
          </a:p>
        </p:txBody>
      </p:sp>
      <p:sp>
        <p:nvSpPr>
          <p:cNvPr id="633" name="Google Shape;633;p74"/>
          <p:cNvSpPr txBox="1"/>
          <p:nvPr/>
        </p:nvSpPr>
        <p:spPr>
          <a:xfrm>
            <a:off x="758081" y="1539975"/>
            <a:ext cx="3146400" cy="2355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Il arrive que l’ensemble de test contient les données les plus fréquentes.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Elles sont faciles à traiter par le modèle et peu d’erreurs sont observées.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Les performances en test sont meilleures que celles en entraînement!</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Solutions: </a:t>
            </a:r>
            <a:endParaRPr sz="1200">
              <a:latin typeface="Century Gothic"/>
              <a:ea typeface="Century Gothic"/>
              <a:cs typeface="Century Gothic"/>
              <a:sym typeface="Century Gothic"/>
            </a:endParaRPr>
          </a:p>
          <a:p>
            <a:pPr indent="-234950" lvl="0" marL="342900" rtl="0" algn="l">
              <a:spcBef>
                <a:spcPts val="0"/>
              </a:spcBef>
              <a:spcAft>
                <a:spcPts val="0"/>
              </a:spcAft>
              <a:buClr>
                <a:schemeClr val="dk1"/>
              </a:buClr>
              <a:buSzPts val="1100"/>
              <a:buFont typeface="Century Gothic"/>
              <a:buChar char="●"/>
            </a:pPr>
            <a:r>
              <a:rPr lang="en" sz="1200">
                <a:latin typeface="Century Gothic"/>
                <a:ea typeface="Century Gothic"/>
                <a:cs typeface="Century Gothic"/>
                <a:sym typeface="Century Gothic"/>
              </a:rPr>
              <a:t>Augmenter le nombre de données</a:t>
            </a:r>
            <a:endParaRPr sz="1200">
              <a:latin typeface="Century Gothic"/>
              <a:ea typeface="Century Gothic"/>
              <a:cs typeface="Century Gothic"/>
              <a:sym typeface="Century Gothic"/>
            </a:endParaRPr>
          </a:p>
          <a:p>
            <a:pPr indent="-234950" lvl="0" marL="342900" rtl="0" algn="l">
              <a:spcBef>
                <a:spcPts val="0"/>
              </a:spcBef>
              <a:spcAft>
                <a:spcPts val="0"/>
              </a:spcAft>
              <a:buClr>
                <a:schemeClr val="dk1"/>
              </a:buClr>
              <a:buSzPts val="1100"/>
              <a:buFont typeface="Century Gothic"/>
              <a:buChar char="●"/>
            </a:pPr>
            <a:r>
              <a:rPr lang="en" sz="1200">
                <a:latin typeface="Century Gothic"/>
                <a:ea typeface="Century Gothic"/>
                <a:cs typeface="Century Gothic"/>
                <a:sym typeface="Century Gothic"/>
              </a:rPr>
              <a:t>Uniformiser les deux ensembles</a:t>
            </a:r>
            <a:endParaRPr sz="1200">
              <a:latin typeface="Century Gothic"/>
              <a:ea typeface="Century Gothic"/>
              <a:cs typeface="Century Gothic"/>
              <a:sym typeface="Century Gothic"/>
            </a:endParaRPr>
          </a:p>
        </p:txBody>
      </p:sp>
      <p:grpSp>
        <p:nvGrpSpPr>
          <p:cNvPr id="634" name="Google Shape;634;p74"/>
          <p:cNvGrpSpPr/>
          <p:nvPr/>
        </p:nvGrpSpPr>
        <p:grpSpPr>
          <a:xfrm>
            <a:off x="4369388" y="1265850"/>
            <a:ext cx="3824237" cy="3051413"/>
            <a:chOff x="6206850" y="1687800"/>
            <a:chExt cx="5098982" cy="4068550"/>
          </a:xfrm>
        </p:grpSpPr>
        <p:pic>
          <p:nvPicPr>
            <p:cNvPr id="635" name="Google Shape;635;p74"/>
            <p:cNvPicPr preferRelativeResize="0"/>
            <p:nvPr/>
          </p:nvPicPr>
          <p:blipFill>
            <a:blip r:embed="rId3">
              <a:alphaModFix/>
            </a:blip>
            <a:stretch>
              <a:fillRect/>
            </a:stretch>
          </p:blipFill>
          <p:spPr>
            <a:xfrm>
              <a:off x="6919650" y="1959550"/>
              <a:ext cx="4386182" cy="3386400"/>
            </a:xfrm>
            <a:prstGeom prst="rect">
              <a:avLst/>
            </a:prstGeom>
            <a:noFill/>
            <a:ln>
              <a:noFill/>
            </a:ln>
          </p:spPr>
        </p:pic>
        <p:sp>
          <p:nvSpPr>
            <p:cNvPr id="636" name="Google Shape;636;p74"/>
            <p:cNvSpPr/>
            <p:nvPr/>
          </p:nvSpPr>
          <p:spPr>
            <a:xfrm>
              <a:off x="8735900" y="1687800"/>
              <a:ext cx="472800" cy="22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 name="Google Shape;637;p74"/>
            <p:cNvSpPr/>
            <p:nvPr/>
          </p:nvSpPr>
          <p:spPr>
            <a:xfrm>
              <a:off x="8719450" y="1895650"/>
              <a:ext cx="641700" cy="22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 name="Google Shape;638;p74"/>
            <p:cNvSpPr txBox="1"/>
            <p:nvPr/>
          </p:nvSpPr>
          <p:spPr>
            <a:xfrm>
              <a:off x="8793800" y="5345950"/>
              <a:ext cx="1021500" cy="410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Époques</a:t>
              </a:r>
              <a:endParaRPr b="1" sz="1100">
                <a:latin typeface="Century Gothic"/>
                <a:ea typeface="Century Gothic"/>
                <a:cs typeface="Century Gothic"/>
                <a:sym typeface="Century Gothic"/>
              </a:endParaRPr>
            </a:p>
          </p:txBody>
        </p:sp>
        <p:sp>
          <p:nvSpPr>
            <p:cNvPr id="639" name="Google Shape;639;p74"/>
            <p:cNvSpPr txBox="1"/>
            <p:nvPr/>
          </p:nvSpPr>
          <p:spPr>
            <a:xfrm>
              <a:off x="6206850" y="3440950"/>
              <a:ext cx="789000" cy="410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Perte</a:t>
              </a:r>
              <a:endParaRPr b="1" sz="1100">
                <a:latin typeface="Century Gothic"/>
                <a:ea typeface="Century Gothic"/>
                <a:cs typeface="Century Gothic"/>
                <a:sym typeface="Century Gothic"/>
              </a:endParaRPr>
            </a:p>
          </p:txBody>
        </p:sp>
        <p:sp>
          <p:nvSpPr>
            <p:cNvPr id="640" name="Google Shape;640;p74"/>
            <p:cNvSpPr txBox="1"/>
            <p:nvPr/>
          </p:nvSpPr>
          <p:spPr>
            <a:xfrm>
              <a:off x="10049256" y="2194560"/>
              <a:ext cx="1185600" cy="5541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solidFill>
                    <a:srgbClr val="6AB288"/>
                  </a:solidFill>
                  <a:latin typeface="Century Gothic"/>
                  <a:ea typeface="Century Gothic"/>
                  <a:cs typeface="Century Gothic"/>
                  <a:sym typeface="Century Gothic"/>
                </a:rPr>
                <a:t>— Train</a:t>
              </a:r>
              <a:endParaRPr b="1" sz="900">
                <a:solidFill>
                  <a:srgbClr val="6AB288"/>
                </a:solidFill>
                <a:latin typeface="Century Gothic"/>
                <a:ea typeface="Century Gothic"/>
                <a:cs typeface="Century Gothic"/>
                <a:sym typeface="Century Gothic"/>
              </a:endParaRPr>
            </a:p>
            <a:p>
              <a:pPr indent="0" lvl="0" marL="0" rtl="0" algn="l">
                <a:spcBef>
                  <a:spcPts val="0"/>
                </a:spcBef>
                <a:spcAft>
                  <a:spcPts val="0"/>
                </a:spcAft>
                <a:buNone/>
              </a:pPr>
              <a:r>
                <a:rPr b="1" lang="en" sz="900">
                  <a:solidFill>
                    <a:srgbClr val="E69717"/>
                  </a:solidFill>
                  <a:latin typeface="Century Gothic"/>
                  <a:ea typeface="Century Gothic"/>
                  <a:cs typeface="Century Gothic"/>
                  <a:sym typeface="Century Gothic"/>
                </a:rPr>
                <a:t>— Validation</a:t>
              </a:r>
              <a:endParaRPr b="1" sz="900">
                <a:solidFill>
                  <a:srgbClr val="E69717"/>
                </a:solidFill>
                <a:latin typeface="Century Gothic"/>
                <a:ea typeface="Century Gothic"/>
                <a:cs typeface="Century Gothic"/>
                <a:sym typeface="Century Gothic"/>
              </a:endParaRPr>
            </a:p>
          </p:txBody>
        </p:sp>
        <p:sp>
          <p:nvSpPr>
            <p:cNvPr id="641" name="Google Shape;641;p74"/>
            <p:cNvSpPr/>
            <p:nvPr/>
          </p:nvSpPr>
          <p:spPr>
            <a:xfrm>
              <a:off x="9012675" y="1865376"/>
              <a:ext cx="472800" cy="22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pic>
        <p:nvPicPr>
          <p:cNvPr id="647" name="Google Shape;647;p75"/>
          <p:cNvPicPr preferRelativeResize="0"/>
          <p:nvPr/>
        </p:nvPicPr>
        <p:blipFill>
          <a:blip r:embed="rId3">
            <a:alphaModFix/>
          </a:blip>
          <a:stretch>
            <a:fillRect/>
          </a:stretch>
        </p:blipFill>
        <p:spPr>
          <a:xfrm>
            <a:off x="2484098" y="445025"/>
            <a:ext cx="5286349" cy="3011776"/>
          </a:xfrm>
          <a:prstGeom prst="rect">
            <a:avLst/>
          </a:prstGeom>
          <a:noFill/>
          <a:ln>
            <a:noFill/>
          </a:ln>
        </p:spPr>
      </p:pic>
      <p:pic>
        <p:nvPicPr>
          <p:cNvPr id="648" name="Google Shape;648;p75"/>
          <p:cNvPicPr preferRelativeResize="0"/>
          <p:nvPr/>
        </p:nvPicPr>
        <p:blipFill>
          <a:blip r:embed="rId4">
            <a:alphaModFix/>
          </a:blip>
          <a:stretch>
            <a:fillRect/>
          </a:stretch>
        </p:blipFill>
        <p:spPr>
          <a:xfrm>
            <a:off x="232775" y="3409453"/>
            <a:ext cx="9144002" cy="1734044"/>
          </a:xfrm>
          <a:prstGeom prst="rect">
            <a:avLst/>
          </a:prstGeom>
          <a:noFill/>
          <a:ln>
            <a:noFill/>
          </a:ln>
        </p:spPr>
      </p:pic>
      <p:sp>
        <p:nvSpPr>
          <p:cNvPr id="649" name="Google Shape;649;p75"/>
          <p:cNvSpPr/>
          <p:nvPr/>
        </p:nvSpPr>
        <p:spPr>
          <a:xfrm>
            <a:off x="4891075" y="4565675"/>
            <a:ext cx="387300" cy="32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2"/>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 de régression multilinéaire</a:t>
            </a:r>
            <a:endParaRPr/>
          </a:p>
        </p:txBody>
      </p:sp>
      <p:sp>
        <p:nvSpPr>
          <p:cNvPr id="103" name="Google Shape;103;p22"/>
          <p:cNvSpPr txBox="1"/>
          <p:nvPr>
            <p:ph idx="1" type="body"/>
          </p:nvPr>
        </p:nvSpPr>
        <p:spPr>
          <a:xfrm>
            <a:off x="392906" y="1223010"/>
            <a:ext cx="8357100" cy="2339100"/>
          </a:xfrm>
          <a:prstGeom prst="rect">
            <a:avLst/>
          </a:prstGeom>
        </p:spPr>
        <p:txBody>
          <a:bodyPr anchorCtr="0" anchor="t" bIns="0" lIns="0" spcFirstLastPara="1" rIns="0" wrap="square" tIns="0">
            <a:noAutofit/>
          </a:bodyPr>
          <a:lstStyle/>
          <a:p>
            <a:pPr indent="-273050" lvl="0" marL="342900" rtl="0" algn="l">
              <a:lnSpc>
                <a:spcPct val="100000"/>
              </a:lnSpc>
              <a:spcBef>
                <a:spcPts val="0"/>
              </a:spcBef>
              <a:spcAft>
                <a:spcPts val="0"/>
              </a:spcAft>
              <a:buClr>
                <a:srgbClr val="434343"/>
              </a:buClr>
              <a:buSzPts val="1700"/>
              <a:buChar char="●"/>
            </a:pPr>
            <a:r>
              <a:rPr lang="en" sz="1700">
                <a:solidFill>
                  <a:srgbClr val="434343"/>
                </a:solidFill>
                <a:highlight>
                  <a:schemeClr val="lt1"/>
                </a:highlight>
              </a:rPr>
              <a:t>On peut complexifier un modèle de base en y ajoutant de nouvelles combinaisons de caractéristiques:</a:t>
            </a:r>
            <a:endParaRPr sz="1700">
              <a:solidFill>
                <a:srgbClr val="434343"/>
              </a:solidFill>
              <a:highlight>
                <a:schemeClr val="lt1"/>
              </a:highlight>
            </a:endParaRPr>
          </a:p>
          <a:p>
            <a:pPr indent="-273050" lvl="1" marL="685800" rtl="0" algn="l">
              <a:lnSpc>
                <a:spcPct val="100000"/>
              </a:lnSpc>
              <a:spcBef>
                <a:spcPts val="0"/>
              </a:spcBef>
              <a:spcAft>
                <a:spcPts val="0"/>
              </a:spcAft>
              <a:buClr>
                <a:srgbClr val="434343"/>
              </a:buClr>
              <a:buSzPts val="1700"/>
              <a:buChar char="○"/>
            </a:pPr>
            <a:r>
              <a:rPr lang="en" sz="1700">
                <a:solidFill>
                  <a:srgbClr val="434343"/>
                </a:solidFill>
                <a:highlight>
                  <a:schemeClr val="lt1"/>
                </a:highlight>
              </a:rPr>
              <a:t>Modèle de base:</a:t>
            </a:r>
            <a:endParaRPr sz="1700">
              <a:solidFill>
                <a:srgbClr val="434343"/>
              </a:solidFill>
              <a:highlight>
                <a:schemeClr val="lt1"/>
              </a:highlight>
            </a:endParaRPr>
          </a:p>
          <a:p>
            <a:pPr indent="-273050" lvl="1" marL="685800" rtl="0" algn="l">
              <a:lnSpc>
                <a:spcPct val="100000"/>
              </a:lnSpc>
              <a:spcBef>
                <a:spcPts val="0"/>
              </a:spcBef>
              <a:spcAft>
                <a:spcPts val="0"/>
              </a:spcAft>
              <a:buClr>
                <a:srgbClr val="434343"/>
              </a:buClr>
              <a:buSzPts val="1700"/>
              <a:buChar char="○"/>
            </a:pPr>
            <a:r>
              <a:rPr lang="en" sz="1700">
                <a:solidFill>
                  <a:srgbClr val="434343"/>
                </a:solidFill>
                <a:highlight>
                  <a:schemeClr val="lt1"/>
                </a:highlight>
              </a:rPr>
              <a:t>Ajout d’interactions:</a:t>
            </a:r>
            <a:endParaRPr sz="1700">
              <a:solidFill>
                <a:srgbClr val="434343"/>
              </a:solidFill>
              <a:highlight>
                <a:schemeClr val="lt1"/>
              </a:highlight>
            </a:endParaRPr>
          </a:p>
          <a:p>
            <a:pPr indent="-273050" lvl="1" marL="685800" rtl="0" algn="l">
              <a:lnSpc>
                <a:spcPct val="100000"/>
              </a:lnSpc>
              <a:spcBef>
                <a:spcPts val="0"/>
              </a:spcBef>
              <a:spcAft>
                <a:spcPts val="0"/>
              </a:spcAft>
              <a:buClr>
                <a:srgbClr val="434343"/>
              </a:buClr>
              <a:buSzPts val="1700"/>
              <a:buChar char="○"/>
            </a:pPr>
            <a:r>
              <a:rPr lang="en" sz="1700">
                <a:solidFill>
                  <a:srgbClr val="434343"/>
                </a:solidFill>
                <a:highlight>
                  <a:schemeClr val="lt1"/>
                </a:highlight>
              </a:rPr>
              <a:t>Ajout de nonlinéarités:</a:t>
            </a:r>
            <a:endParaRPr sz="1700">
              <a:solidFill>
                <a:srgbClr val="434343"/>
              </a:solidFill>
              <a:highlight>
                <a:schemeClr val="lt1"/>
              </a:highlight>
            </a:endParaRPr>
          </a:p>
          <a:p>
            <a:pPr indent="-273050" lvl="1" marL="685800" rtl="0" algn="l">
              <a:lnSpc>
                <a:spcPct val="100000"/>
              </a:lnSpc>
              <a:spcBef>
                <a:spcPts val="0"/>
              </a:spcBef>
              <a:spcAft>
                <a:spcPts val="0"/>
              </a:spcAft>
              <a:buClr>
                <a:srgbClr val="434343"/>
              </a:buClr>
              <a:buSzPts val="1700"/>
              <a:buChar char="○"/>
            </a:pPr>
            <a:r>
              <a:rPr lang="en" sz="1700">
                <a:solidFill>
                  <a:srgbClr val="434343"/>
                </a:solidFill>
                <a:highlight>
                  <a:schemeClr val="lt1"/>
                </a:highlight>
              </a:rPr>
              <a:t>Ajout </a:t>
            </a:r>
            <a:r>
              <a:rPr lang="en" sz="1700">
                <a:solidFill>
                  <a:srgbClr val="434343"/>
                </a:solidFill>
                <a:highlight>
                  <a:schemeClr val="lt1"/>
                </a:highlight>
              </a:rPr>
              <a:t>de caractéristiques</a:t>
            </a:r>
            <a:r>
              <a:rPr lang="en" sz="1700">
                <a:solidFill>
                  <a:srgbClr val="434343"/>
                </a:solidFill>
                <a:highlight>
                  <a:schemeClr val="lt1"/>
                </a:highlight>
              </a:rPr>
              <a:t>:</a:t>
            </a:r>
            <a:br>
              <a:rPr lang="en" sz="1700">
                <a:solidFill>
                  <a:srgbClr val="434343"/>
                </a:solidFill>
                <a:highlight>
                  <a:schemeClr val="lt1"/>
                </a:highlight>
              </a:rPr>
            </a:br>
            <a:endParaRPr sz="1700">
              <a:solidFill>
                <a:srgbClr val="434343"/>
              </a:solidFill>
              <a:highlight>
                <a:schemeClr val="lt1"/>
              </a:highlight>
            </a:endParaRPr>
          </a:p>
          <a:p>
            <a:pPr indent="-273050" lvl="0" marL="342900" rtl="0" algn="l">
              <a:lnSpc>
                <a:spcPct val="100000"/>
              </a:lnSpc>
              <a:spcBef>
                <a:spcPts val="0"/>
              </a:spcBef>
              <a:spcAft>
                <a:spcPts val="0"/>
              </a:spcAft>
              <a:buClr>
                <a:srgbClr val="434343"/>
              </a:buClr>
              <a:buSzPts val="1700"/>
              <a:buChar char="●"/>
            </a:pPr>
            <a:r>
              <a:rPr lang="en" sz="1700">
                <a:solidFill>
                  <a:srgbClr val="434343"/>
                </a:solidFill>
                <a:highlight>
                  <a:schemeClr val="lt1"/>
                </a:highlight>
              </a:rPr>
              <a:t>Les paramètres </a:t>
            </a:r>
            <a:r>
              <a:rPr b="1" i="1" lang="en" sz="1700">
                <a:solidFill>
                  <a:srgbClr val="434343"/>
                </a:solidFill>
                <a:highlight>
                  <a:schemeClr val="lt1"/>
                </a:highlight>
              </a:rPr>
              <a:t>β</a:t>
            </a:r>
            <a:r>
              <a:rPr lang="en" sz="1700">
                <a:solidFill>
                  <a:srgbClr val="434343"/>
                </a:solidFill>
                <a:highlight>
                  <a:schemeClr val="lt1"/>
                </a:highlight>
              </a:rPr>
              <a:t> des modèles linéaires sont faciles à estimer avec la méthode des moindres carrés.</a:t>
            </a:r>
            <a:endParaRPr sz="1700">
              <a:solidFill>
                <a:srgbClr val="434343"/>
              </a:solidFill>
              <a:highlight>
                <a:schemeClr val="lt1"/>
              </a:highlight>
            </a:endParaRPr>
          </a:p>
          <a:p>
            <a:pPr indent="-273050" lvl="0" marL="342900" rtl="0" algn="l">
              <a:lnSpc>
                <a:spcPct val="100000"/>
              </a:lnSpc>
              <a:spcBef>
                <a:spcPts val="0"/>
              </a:spcBef>
              <a:spcAft>
                <a:spcPts val="0"/>
              </a:spcAft>
              <a:buClr>
                <a:srgbClr val="434343"/>
              </a:buClr>
              <a:buSzPts val="1700"/>
              <a:buChar char="●"/>
            </a:pPr>
            <a:r>
              <a:rPr lang="en" sz="1700">
                <a:solidFill>
                  <a:srgbClr val="434343"/>
                </a:solidFill>
                <a:highlight>
                  <a:schemeClr val="lt1"/>
                </a:highlight>
              </a:rPr>
              <a:t>Le nombre d’interactions possibles augmente comme      </a:t>
            </a:r>
            <a:r>
              <a:rPr lang="en" sz="1700">
                <a:solidFill>
                  <a:srgbClr val="434343"/>
                </a:solidFill>
                <a:highlight>
                  <a:srgbClr val="FFFFFF"/>
                </a:highlight>
              </a:rPr>
              <a:t>où</a:t>
            </a:r>
            <a:r>
              <a:rPr lang="en" sz="1700">
                <a:solidFill>
                  <a:srgbClr val="434343"/>
                </a:solidFill>
                <a:highlight>
                  <a:schemeClr val="lt1"/>
                </a:highlight>
              </a:rPr>
              <a:t>     est la dimensionnalité de </a:t>
            </a:r>
            <a:r>
              <a:rPr b="1" i="1" lang="en" sz="1700">
                <a:solidFill>
                  <a:srgbClr val="434343"/>
                </a:solidFill>
                <a:highlight>
                  <a:schemeClr val="lt1"/>
                </a:highlight>
              </a:rPr>
              <a:t>x</a:t>
            </a:r>
            <a:endParaRPr b="1" i="1" sz="1700">
              <a:solidFill>
                <a:srgbClr val="434343"/>
              </a:solidFill>
              <a:highlight>
                <a:schemeClr val="lt1"/>
              </a:highlight>
            </a:endParaRPr>
          </a:p>
          <a:p>
            <a:pPr indent="0" lvl="0" marL="342900" rtl="0" algn="l">
              <a:lnSpc>
                <a:spcPct val="100000"/>
              </a:lnSpc>
              <a:spcBef>
                <a:spcPts val="1200"/>
              </a:spcBef>
              <a:spcAft>
                <a:spcPts val="1200"/>
              </a:spcAft>
              <a:buNone/>
            </a:pPr>
            <a:r>
              <a:t/>
            </a:r>
            <a:endParaRPr sz="1700">
              <a:solidFill>
                <a:srgbClr val="434343"/>
              </a:solidFill>
              <a:highlight>
                <a:schemeClr val="lt1"/>
              </a:highlight>
            </a:endParaRPr>
          </a:p>
        </p:txBody>
      </p:sp>
      <p:pic>
        <p:nvPicPr>
          <p:cNvPr id="104" name="Google Shape;104;p22"/>
          <p:cNvPicPr preferRelativeResize="0"/>
          <p:nvPr/>
        </p:nvPicPr>
        <p:blipFill>
          <a:blip r:embed="rId3">
            <a:alphaModFix/>
          </a:blip>
          <a:stretch>
            <a:fillRect/>
          </a:stretch>
        </p:blipFill>
        <p:spPr>
          <a:xfrm>
            <a:off x="3582813" y="1776345"/>
            <a:ext cx="3734871" cy="960120"/>
          </a:xfrm>
          <a:prstGeom prst="rect">
            <a:avLst/>
          </a:prstGeom>
          <a:noFill/>
          <a:ln>
            <a:noFill/>
          </a:ln>
        </p:spPr>
      </p:pic>
      <p:pic>
        <p:nvPicPr>
          <p:cNvPr id="105" name="Google Shape;105;p22"/>
          <p:cNvPicPr preferRelativeResize="0"/>
          <p:nvPr/>
        </p:nvPicPr>
        <p:blipFill>
          <a:blip r:embed="rId4">
            <a:alphaModFix/>
          </a:blip>
          <a:stretch>
            <a:fillRect/>
          </a:stretch>
        </p:blipFill>
        <p:spPr>
          <a:xfrm>
            <a:off x="5909203" y="3605471"/>
            <a:ext cx="214313" cy="171450"/>
          </a:xfrm>
          <a:prstGeom prst="rect">
            <a:avLst/>
          </a:prstGeom>
          <a:noFill/>
          <a:ln>
            <a:noFill/>
          </a:ln>
        </p:spPr>
      </p:pic>
      <p:pic>
        <p:nvPicPr>
          <p:cNvPr id="106" name="Google Shape;106;p22"/>
          <p:cNvPicPr preferRelativeResize="0"/>
          <p:nvPr/>
        </p:nvPicPr>
        <p:blipFill>
          <a:blip r:embed="rId5">
            <a:alphaModFix/>
          </a:blip>
          <a:stretch>
            <a:fillRect/>
          </a:stretch>
        </p:blipFill>
        <p:spPr>
          <a:xfrm>
            <a:off x="6519565" y="3626045"/>
            <a:ext cx="165964" cy="1508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pic>
        <p:nvPicPr>
          <p:cNvPr id="655" name="Google Shape;655;p76"/>
          <p:cNvPicPr preferRelativeResize="0"/>
          <p:nvPr/>
        </p:nvPicPr>
        <p:blipFill>
          <a:blip r:embed="rId3">
            <a:alphaModFix/>
          </a:blip>
          <a:stretch>
            <a:fillRect/>
          </a:stretch>
        </p:blipFill>
        <p:spPr>
          <a:xfrm>
            <a:off x="2484098" y="445025"/>
            <a:ext cx="5286349" cy="3011776"/>
          </a:xfrm>
          <a:prstGeom prst="rect">
            <a:avLst/>
          </a:prstGeom>
          <a:noFill/>
          <a:ln>
            <a:noFill/>
          </a:ln>
        </p:spPr>
      </p:pic>
      <p:pic>
        <p:nvPicPr>
          <p:cNvPr id="656" name="Google Shape;656;p76"/>
          <p:cNvPicPr preferRelativeResize="0"/>
          <p:nvPr/>
        </p:nvPicPr>
        <p:blipFill>
          <a:blip r:embed="rId4">
            <a:alphaModFix/>
          </a:blip>
          <a:stretch>
            <a:fillRect/>
          </a:stretch>
        </p:blipFill>
        <p:spPr>
          <a:xfrm>
            <a:off x="232775" y="3409453"/>
            <a:ext cx="9144002" cy="173404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77"/>
          <p:cNvPicPr preferRelativeResize="0"/>
          <p:nvPr/>
        </p:nvPicPr>
        <p:blipFill>
          <a:blip r:embed="rId3">
            <a:alphaModFix/>
          </a:blip>
          <a:stretch>
            <a:fillRect/>
          </a:stretch>
        </p:blipFill>
        <p:spPr>
          <a:xfrm>
            <a:off x="100177" y="273150"/>
            <a:ext cx="8833674" cy="4597200"/>
          </a:xfrm>
          <a:prstGeom prst="rect">
            <a:avLst/>
          </a:prstGeom>
          <a:noFill/>
          <a:ln>
            <a:noFill/>
          </a:ln>
        </p:spPr>
      </p:pic>
      <p:sp>
        <p:nvSpPr>
          <p:cNvPr id="662" name="Google Shape;662;p77"/>
          <p:cNvSpPr/>
          <p:nvPr/>
        </p:nvSpPr>
        <p:spPr>
          <a:xfrm>
            <a:off x="2933050" y="3557425"/>
            <a:ext cx="387300" cy="32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78"/>
          <p:cNvPicPr preferRelativeResize="0"/>
          <p:nvPr/>
        </p:nvPicPr>
        <p:blipFill>
          <a:blip r:embed="rId3">
            <a:alphaModFix/>
          </a:blip>
          <a:stretch>
            <a:fillRect/>
          </a:stretch>
        </p:blipFill>
        <p:spPr>
          <a:xfrm>
            <a:off x="100177" y="273150"/>
            <a:ext cx="8833674" cy="4597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79"/>
          <p:cNvPicPr preferRelativeResize="0"/>
          <p:nvPr/>
        </p:nvPicPr>
        <p:blipFill>
          <a:blip r:embed="rId3">
            <a:alphaModFix/>
          </a:blip>
          <a:stretch>
            <a:fillRect/>
          </a:stretch>
        </p:blipFill>
        <p:spPr>
          <a:xfrm>
            <a:off x="152400" y="357350"/>
            <a:ext cx="8894576" cy="4633750"/>
          </a:xfrm>
          <a:prstGeom prst="rect">
            <a:avLst/>
          </a:prstGeom>
          <a:noFill/>
          <a:ln>
            <a:noFill/>
          </a:ln>
        </p:spPr>
      </p:pic>
      <p:sp>
        <p:nvSpPr>
          <p:cNvPr id="673" name="Google Shape;673;p79"/>
          <p:cNvSpPr/>
          <p:nvPr/>
        </p:nvSpPr>
        <p:spPr>
          <a:xfrm>
            <a:off x="387900" y="4602200"/>
            <a:ext cx="387300" cy="32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80"/>
          <p:cNvPicPr preferRelativeResize="0"/>
          <p:nvPr/>
        </p:nvPicPr>
        <p:blipFill>
          <a:blip r:embed="rId3">
            <a:alphaModFix/>
          </a:blip>
          <a:stretch>
            <a:fillRect/>
          </a:stretch>
        </p:blipFill>
        <p:spPr>
          <a:xfrm>
            <a:off x="181625" y="379275"/>
            <a:ext cx="8824452" cy="45972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81"/>
          <p:cNvPicPr preferRelativeResize="0"/>
          <p:nvPr/>
        </p:nvPicPr>
        <p:blipFill>
          <a:blip r:embed="rId3">
            <a:alphaModFix/>
          </a:blip>
          <a:stretch>
            <a:fillRect/>
          </a:stretch>
        </p:blipFill>
        <p:spPr>
          <a:xfrm>
            <a:off x="123175" y="518075"/>
            <a:ext cx="8928124" cy="4473026"/>
          </a:xfrm>
          <a:prstGeom prst="rect">
            <a:avLst/>
          </a:prstGeom>
          <a:noFill/>
          <a:ln>
            <a:noFill/>
          </a:ln>
        </p:spPr>
      </p:pic>
      <p:sp>
        <p:nvSpPr>
          <p:cNvPr id="684" name="Google Shape;684;p81"/>
          <p:cNvSpPr/>
          <p:nvPr/>
        </p:nvSpPr>
        <p:spPr>
          <a:xfrm>
            <a:off x="497500" y="4083450"/>
            <a:ext cx="387300" cy="32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82"/>
          <p:cNvPicPr preferRelativeResize="0"/>
          <p:nvPr/>
        </p:nvPicPr>
        <p:blipFill>
          <a:blip r:embed="rId3">
            <a:alphaModFix/>
          </a:blip>
          <a:stretch>
            <a:fillRect/>
          </a:stretch>
        </p:blipFill>
        <p:spPr>
          <a:xfrm>
            <a:off x="123175" y="518075"/>
            <a:ext cx="8928124" cy="44730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3"/>
          <p:cNvSpPr txBox="1"/>
          <p:nvPr>
            <p:ph idx="1" type="body"/>
          </p:nvPr>
        </p:nvSpPr>
        <p:spPr>
          <a:xfrm>
            <a:off x="298544" y="965719"/>
            <a:ext cx="3874200" cy="1838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800"/>
              <a:buNone/>
            </a:pPr>
            <a:r>
              <a:rPr lang="en" sz="3000"/>
              <a:t>Choisir entre la métrique ou la fonction perte</a:t>
            </a:r>
            <a:endParaRPr sz="1300">
              <a:highlight>
                <a:srgbClr val="FFFFFF"/>
              </a:highlight>
              <a:latin typeface="Arial"/>
              <a:ea typeface="Arial"/>
              <a:cs typeface="Arial"/>
              <a:sym typeface="Arial"/>
            </a:endParaRPr>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1200"/>
              </a:spcAft>
              <a:buSzPts val="41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4"/>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Doit-on se fier à la courbe de perte ou à celle de la métrique de performance pour décider quand s’arrêter?</a:t>
            </a:r>
            <a:endParaRPr sz="2000"/>
          </a:p>
        </p:txBody>
      </p:sp>
      <p:sp>
        <p:nvSpPr>
          <p:cNvPr id="700" name="Google Shape;700;p84"/>
          <p:cNvSpPr txBox="1"/>
          <p:nvPr/>
        </p:nvSpPr>
        <p:spPr>
          <a:xfrm>
            <a:off x="392906" y="1621763"/>
            <a:ext cx="3529500" cy="26784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00000"/>
              </a:lnSpc>
              <a:spcBef>
                <a:spcPts val="0"/>
              </a:spcBef>
              <a:spcAft>
                <a:spcPts val="0"/>
              </a:spcAft>
              <a:buSzPts val="1100"/>
              <a:buFont typeface="Century Gothic"/>
              <a:buChar char="●"/>
            </a:pPr>
            <a:r>
              <a:rPr lang="en" sz="1100" u="sng">
                <a:latin typeface="Century Gothic"/>
                <a:ea typeface="Century Gothic"/>
                <a:cs typeface="Century Gothic"/>
                <a:sym typeface="Century Gothic"/>
              </a:rPr>
              <a:t>Fonction de perte:</a:t>
            </a:r>
            <a:r>
              <a:rPr lang="en" sz="1100">
                <a:latin typeface="Century Gothic"/>
                <a:ea typeface="Century Gothic"/>
                <a:cs typeface="Century Gothic"/>
                <a:sym typeface="Century Gothic"/>
              </a:rPr>
              <a:t> </a:t>
            </a:r>
            <a:endParaRPr sz="1100">
              <a:latin typeface="Century Gothic"/>
              <a:ea typeface="Century Gothic"/>
              <a:cs typeface="Century Gothic"/>
              <a:sym typeface="Century Gothic"/>
            </a:endParaRPr>
          </a:p>
          <a:p>
            <a:pPr indent="-234950" lvl="1" marL="685800" marR="0" rtl="0" algn="l">
              <a:lnSpc>
                <a:spcPct val="100000"/>
              </a:lnSpc>
              <a:spcBef>
                <a:spcPts val="0"/>
              </a:spcBef>
              <a:spcAft>
                <a:spcPts val="0"/>
              </a:spcAft>
              <a:buSzPts val="1100"/>
              <a:buFont typeface="Century Gothic"/>
              <a:buChar char="○"/>
            </a:pPr>
            <a:r>
              <a:rPr lang="en" sz="1100">
                <a:latin typeface="Century Gothic"/>
                <a:ea typeface="Century Gothic"/>
                <a:cs typeface="Century Gothic"/>
                <a:sym typeface="Century Gothic"/>
              </a:rPr>
              <a:t>ne capture pas toujours ce qui est le plus important.</a:t>
            </a:r>
            <a:endParaRPr sz="1100">
              <a:latin typeface="Century Gothic"/>
              <a:ea typeface="Century Gothic"/>
              <a:cs typeface="Century Gothic"/>
              <a:sym typeface="Century Gothic"/>
            </a:endParaRPr>
          </a:p>
          <a:p>
            <a:pPr indent="-234950" lvl="1" marL="685800" rtl="0" algn="l">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fonction dérivable qui a un comportement “similaire” à la métrique. </a:t>
            </a:r>
            <a:endParaRPr sz="1100">
              <a:solidFill>
                <a:schemeClr val="dk1"/>
              </a:solidFill>
              <a:latin typeface="Century Gothic"/>
              <a:ea typeface="Century Gothic"/>
              <a:cs typeface="Century Gothic"/>
              <a:sym typeface="Century Gothic"/>
            </a:endParaRPr>
          </a:p>
          <a:p>
            <a:pPr indent="-234950" lvl="1" marL="685800" rtl="0" algn="l">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ne sert qu’à l’optimisation.</a:t>
            </a:r>
            <a:endParaRPr sz="1100">
              <a:solidFill>
                <a:schemeClr val="dk1"/>
              </a:solidFill>
              <a:latin typeface="Century Gothic"/>
              <a:ea typeface="Century Gothic"/>
              <a:cs typeface="Century Gothic"/>
              <a:sym typeface="Century Gothic"/>
            </a:endParaRPr>
          </a:p>
          <a:p>
            <a:pPr indent="0" lvl="0" marL="34290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234950" lvl="0" marL="342900" marR="0" rtl="0" algn="l">
              <a:lnSpc>
                <a:spcPct val="100000"/>
              </a:lnSpc>
              <a:spcBef>
                <a:spcPts val="0"/>
              </a:spcBef>
              <a:spcAft>
                <a:spcPts val="0"/>
              </a:spcAft>
              <a:buSzPts val="1100"/>
              <a:buFont typeface="Century Gothic"/>
              <a:buChar char="●"/>
            </a:pPr>
            <a:r>
              <a:rPr lang="en" sz="1100" u="sng">
                <a:latin typeface="Century Gothic"/>
                <a:ea typeface="Century Gothic"/>
                <a:cs typeface="Century Gothic"/>
                <a:sym typeface="Century Gothic"/>
              </a:rPr>
              <a:t>Métrique de performance:</a:t>
            </a:r>
            <a:r>
              <a:rPr lang="en" sz="1100">
                <a:latin typeface="Century Gothic"/>
                <a:ea typeface="Century Gothic"/>
                <a:cs typeface="Century Gothic"/>
                <a:sym typeface="Century Gothic"/>
              </a:rPr>
              <a:t> </a:t>
            </a:r>
            <a:endParaRPr sz="1100">
              <a:latin typeface="Century Gothic"/>
              <a:ea typeface="Century Gothic"/>
              <a:cs typeface="Century Gothic"/>
              <a:sym typeface="Century Gothic"/>
            </a:endParaRPr>
          </a:p>
          <a:p>
            <a:pPr indent="-234950" lvl="1" marL="685800" marR="0" rtl="0" algn="l">
              <a:lnSpc>
                <a:spcPct val="100000"/>
              </a:lnSpc>
              <a:spcBef>
                <a:spcPts val="0"/>
              </a:spcBef>
              <a:spcAft>
                <a:spcPts val="0"/>
              </a:spcAft>
              <a:buSzPts val="1100"/>
              <a:buFont typeface="Century Gothic"/>
              <a:buChar char="○"/>
            </a:pPr>
            <a:r>
              <a:rPr lang="en" sz="1100">
                <a:latin typeface="Century Gothic"/>
                <a:ea typeface="Century Gothic"/>
                <a:cs typeface="Century Gothic"/>
                <a:sym typeface="Century Gothic"/>
              </a:rPr>
              <a:t>définit au mieux les performances du modèle.</a:t>
            </a:r>
            <a:endParaRPr sz="1100">
              <a:latin typeface="Century Gothic"/>
              <a:ea typeface="Century Gothic"/>
              <a:cs typeface="Century Gothic"/>
              <a:sym typeface="Century Gothic"/>
            </a:endParaRPr>
          </a:p>
          <a:p>
            <a:pPr indent="-234950" lvl="1" marL="685800" marR="0" rtl="0" algn="l">
              <a:lnSpc>
                <a:spcPct val="100000"/>
              </a:lnSpc>
              <a:spcBef>
                <a:spcPts val="0"/>
              </a:spcBef>
              <a:spcAft>
                <a:spcPts val="0"/>
              </a:spcAft>
              <a:buSzPts val="1100"/>
              <a:buFont typeface="Century Gothic"/>
              <a:buChar char="○"/>
            </a:pPr>
            <a:r>
              <a:rPr lang="en" sz="1100">
                <a:latin typeface="Century Gothic"/>
                <a:ea typeface="Century Gothic"/>
                <a:cs typeface="Century Gothic"/>
                <a:sym typeface="Century Gothic"/>
              </a:rPr>
              <a:t>dépend de la manière dont on a l'intention d’utiliser le modèle.</a:t>
            </a:r>
            <a:endParaRPr sz="1100">
              <a:latin typeface="Century Gothic"/>
              <a:ea typeface="Century Gothic"/>
              <a:cs typeface="Century Gothic"/>
              <a:sym typeface="Century Gothic"/>
            </a:endParaRPr>
          </a:p>
          <a:p>
            <a:pPr indent="0" lvl="0" marL="342900" marR="0" rtl="0" algn="l">
              <a:lnSpc>
                <a:spcPct val="100000"/>
              </a:lnSpc>
              <a:spcBef>
                <a:spcPts val="0"/>
              </a:spcBef>
              <a:spcAft>
                <a:spcPts val="0"/>
              </a:spcAft>
              <a:buNone/>
            </a:pPr>
            <a:r>
              <a:t/>
            </a:r>
            <a:endParaRPr sz="1100">
              <a:latin typeface="Century Gothic"/>
              <a:ea typeface="Century Gothic"/>
              <a:cs typeface="Century Gothic"/>
              <a:sym typeface="Century Gothic"/>
            </a:endParaRPr>
          </a:p>
          <a:p>
            <a:pPr indent="0" lvl="0" marL="342900" marR="0" rtl="0" algn="l">
              <a:lnSpc>
                <a:spcPct val="100000"/>
              </a:lnSpc>
              <a:spcBef>
                <a:spcPts val="0"/>
              </a:spcBef>
              <a:spcAft>
                <a:spcPts val="0"/>
              </a:spcAft>
              <a:buNone/>
            </a:pPr>
            <a:r>
              <a:t/>
            </a:r>
            <a:endParaRPr b="1" sz="1100">
              <a:highlight>
                <a:srgbClr val="FFFF00"/>
              </a:highlight>
              <a:latin typeface="Century Gothic"/>
              <a:ea typeface="Century Gothic"/>
              <a:cs typeface="Century Gothic"/>
              <a:sym typeface="Century Gothic"/>
            </a:endParaRPr>
          </a:p>
        </p:txBody>
      </p:sp>
      <p:grpSp>
        <p:nvGrpSpPr>
          <p:cNvPr id="701" name="Google Shape;701;p84"/>
          <p:cNvGrpSpPr/>
          <p:nvPr/>
        </p:nvGrpSpPr>
        <p:grpSpPr>
          <a:xfrm>
            <a:off x="3801075" y="1478381"/>
            <a:ext cx="5433526" cy="3283481"/>
            <a:chOff x="5068100" y="1971175"/>
            <a:chExt cx="7244701" cy="4377975"/>
          </a:xfrm>
        </p:grpSpPr>
        <p:pic>
          <p:nvPicPr>
            <p:cNvPr id="702" name="Google Shape;702;p84"/>
            <p:cNvPicPr preferRelativeResize="0"/>
            <p:nvPr/>
          </p:nvPicPr>
          <p:blipFill>
            <a:blip r:embed="rId3">
              <a:alphaModFix/>
            </a:blip>
            <a:stretch>
              <a:fillRect/>
            </a:stretch>
          </p:blipFill>
          <p:spPr>
            <a:xfrm>
              <a:off x="5975225" y="1971175"/>
              <a:ext cx="5825541" cy="4161101"/>
            </a:xfrm>
            <a:prstGeom prst="rect">
              <a:avLst/>
            </a:prstGeom>
            <a:noFill/>
            <a:ln>
              <a:noFill/>
            </a:ln>
          </p:spPr>
        </p:pic>
        <p:sp>
          <p:nvSpPr>
            <p:cNvPr id="703" name="Google Shape;703;p84"/>
            <p:cNvSpPr/>
            <p:nvPr/>
          </p:nvSpPr>
          <p:spPr>
            <a:xfrm>
              <a:off x="7635240" y="2423675"/>
              <a:ext cx="239100" cy="2718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4" name="Google Shape;704;p84"/>
            <p:cNvSpPr/>
            <p:nvPr/>
          </p:nvSpPr>
          <p:spPr>
            <a:xfrm rot="5400000">
              <a:off x="7572650" y="2911550"/>
              <a:ext cx="390900" cy="271800"/>
            </a:xfrm>
            <a:prstGeom prst="rightArrow">
              <a:avLst>
                <a:gd fmla="val 50000" name="adj1"/>
                <a:gd fmla="val 50000" name="adj2"/>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5" name="Google Shape;705;p84"/>
            <p:cNvSpPr/>
            <p:nvPr/>
          </p:nvSpPr>
          <p:spPr>
            <a:xfrm rot="-5400000">
              <a:off x="9284717" y="4529183"/>
              <a:ext cx="390900" cy="271800"/>
            </a:xfrm>
            <a:prstGeom prst="rightArrow">
              <a:avLst>
                <a:gd fmla="val 50000" name="adj1"/>
                <a:gd fmla="val 50000" name="adj2"/>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6" name="Google Shape;706;p84"/>
            <p:cNvSpPr/>
            <p:nvPr/>
          </p:nvSpPr>
          <p:spPr>
            <a:xfrm>
              <a:off x="9347306" y="4955708"/>
              <a:ext cx="239100" cy="2718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7" name="Google Shape;707;p84"/>
            <p:cNvSpPr txBox="1"/>
            <p:nvPr/>
          </p:nvSpPr>
          <p:spPr>
            <a:xfrm>
              <a:off x="5673375" y="2814550"/>
              <a:ext cx="6618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r">
                <a:spcBef>
                  <a:spcPts val="0"/>
                </a:spcBef>
                <a:spcAft>
                  <a:spcPts val="0"/>
                </a:spcAft>
                <a:buNone/>
              </a:pPr>
              <a:r>
                <a:rPr b="1" lang="en" sz="1100">
                  <a:latin typeface="Century Gothic"/>
                  <a:ea typeface="Century Gothic"/>
                  <a:cs typeface="Century Gothic"/>
                  <a:sym typeface="Century Gothic"/>
                </a:rPr>
                <a:t>Perte</a:t>
              </a:r>
              <a:endParaRPr b="1" sz="1100">
                <a:latin typeface="Century Gothic"/>
                <a:ea typeface="Century Gothic"/>
                <a:cs typeface="Century Gothic"/>
                <a:sym typeface="Century Gothic"/>
              </a:endParaRPr>
            </a:p>
          </p:txBody>
        </p:sp>
        <p:sp>
          <p:nvSpPr>
            <p:cNvPr id="708" name="Google Shape;708;p84"/>
            <p:cNvSpPr txBox="1"/>
            <p:nvPr/>
          </p:nvSpPr>
          <p:spPr>
            <a:xfrm>
              <a:off x="5068100" y="4643367"/>
              <a:ext cx="11910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r">
                <a:spcBef>
                  <a:spcPts val="0"/>
                </a:spcBef>
                <a:spcAft>
                  <a:spcPts val="0"/>
                </a:spcAft>
                <a:buNone/>
              </a:pPr>
              <a:r>
                <a:rPr b="1" lang="en" sz="1100">
                  <a:latin typeface="Century Gothic"/>
                  <a:ea typeface="Century Gothic"/>
                  <a:cs typeface="Century Gothic"/>
                  <a:sym typeface="Century Gothic"/>
                </a:rPr>
                <a:t>Exactitude</a:t>
              </a:r>
              <a:endParaRPr b="1" sz="1100">
                <a:latin typeface="Century Gothic"/>
                <a:ea typeface="Century Gothic"/>
                <a:cs typeface="Century Gothic"/>
                <a:sym typeface="Century Gothic"/>
              </a:endParaRPr>
            </a:p>
          </p:txBody>
        </p:sp>
        <p:sp>
          <p:nvSpPr>
            <p:cNvPr id="709" name="Google Shape;709;p84"/>
            <p:cNvSpPr txBox="1"/>
            <p:nvPr/>
          </p:nvSpPr>
          <p:spPr>
            <a:xfrm>
              <a:off x="8105275" y="5938750"/>
              <a:ext cx="1125600" cy="4104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Époques</a:t>
              </a:r>
              <a:endParaRPr b="1" sz="1100">
                <a:latin typeface="Century Gothic"/>
                <a:ea typeface="Century Gothic"/>
                <a:cs typeface="Century Gothic"/>
                <a:sym typeface="Century Gothic"/>
              </a:endParaRPr>
            </a:p>
          </p:txBody>
        </p:sp>
        <p:sp>
          <p:nvSpPr>
            <p:cNvPr id="710" name="Google Shape;710;p84"/>
            <p:cNvSpPr txBox="1"/>
            <p:nvPr/>
          </p:nvSpPr>
          <p:spPr>
            <a:xfrm>
              <a:off x="10814301" y="3516800"/>
              <a:ext cx="1498500" cy="6363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rgbClr val="E06666"/>
                  </a:solidFill>
                  <a:latin typeface="Century Gothic"/>
                  <a:ea typeface="Century Gothic"/>
                  <a:cs typeface="Century Gothic"/>
                  <a:sym typeface="Century Gothic"/>
                </a:rPr>
                <a:t>— Train</a:t>
              </a:r>
              <a:endParaRPr b="1" sz="1100">
                <a:solidFill>
                  <a:srgbClr val="E06666"/>
                </a:solidFill>
                <a:latin typeface="Century Gothic"/>
                <a:ea typeface="Century Gothic"/>
                <a:cs typeface="Century Gothic"/>
                <a:sym typeface="Century Gothic"/>
              </a:endParaRPr>
            </a:p>
            <a:p>
              <a:pPr indent="0" lvl="0" marL="0" rtl="0" algn="l">
                <a:spcBef>
                  <a:spcPts val="0"/>
                </a:spcBef>
                <a:spcAft>
                  <a:spcPts val="0"/>
                </a:spcAft>
                <a:buNone/>
              </a:pPr>
              <a:r>
                <a:rPr b="1" lang="en" sz="1100">
                  <a:solidFill>
                    <a:srgbClr val="03BFC4"/>
                  </a:solidFill>
                  <a:latin typeface="Century Gothic"/>
                  <a:ea typeface="Century Gothic"/>
                  <a:cs typeface="Century Gothic"/>
                  <a:sym typeface="Century Gothic"/>
                </a:rPr>
                <a:t>— Validation</a:t>
              </a:r>
              <a:endParaRPr b="1" sz="1100">
                <a:solidFill>
                  <a:srgbClr val="03BFC4"/>
                </a:solidFill>
                <a:latin typeface="Century Gothic"/>
                <a:ea typeface="Century Gothic"/>
                <a:cs typeface="Century Gothic"/>
                <a:sym typeface="Century Gothic"/>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Les métriques de performance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Complexité et arbres décisionnels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6"/>
          <p:cNvSpPr/>
          <p:nvPr/>
        </p:nvSpPr>
        <p:spPr>
          <a:xfrm>
            <a:off x="599344" y="3290963"/>
            <a:ext cx="7747800" cy="9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1" name="Google Shape;721;p86"/>
          <p:cNvSpPr txBox="1"/>
          <p:nvPr>
            <p:ph idx="1" type="body"/>
          </p:nvPr>
        </p:nvSpPr>
        <p:spPr>
          <a:xfrm>
            <a:off x="294680" y="1472192"/>
            <a:ext cx="6267900" cy="1754400"/>
          </a:xfrm>
          <a:prstGeom prst="rect">
            <a:avLst/>
          </a:prstGeom>
          <a:noFill/>
          <a:ln>
            <a:noFill/>
          </a:ln>
        </p:spPr>
        <p:txBody>
          <a:bodyPr anchorCtr="0" anchor="t" bIns="0" lIns="0" spcFirstLastPara="1" rIns="0" wrap="square" tIns="0">
            <a:noAutofit/>
          </a:bodyPr>
          <a:lstStyle/>
          <a:p>
            <a:pPr indent="-203200" lvl="1" marL="203200" rtl="0" algn="l">
              <a:lnSpc>
                <a:spcPct val="90000"/>
              </a:lnSpc>
              <a:spcBef>
                <a:spcPts val="0"/>
              </a:spcBef>
              <a:spcAft>
                <a:spcPts val="0"/>
              </a:spcAft>
              <a:buSzPts val="1800"/>
              <a:buChar char="○"/>
            </a:pPr>
            <a:r>
              <a:rPr lang="en"/>
              <a:t>Une façon de quantifier la performance d’un modèle d’apprentissage automatique.</a:t>
            </a:r>
            <a:endParaRPr/>
          </a:p>
          <a:p>
            <a:pPr indent="0" lvl="0" marL="203200" rtl="0" algn="l">
              <a:lnSpc>
                <a:spcPct val="90000"/>
              </a:lnSpc>
              <a:spcBef>
                <a:spcPts val="0"/>
              </a:spcBef>
              <a:spcAft>
                <a:spcPts val="0"/>
              </a:spcAft>
              <a:buNone/>
            </a:pPr>
            <a:r>
              <a:t/>
            </a:r>
            <a:endParaRPr/>
          </a:p>
          <a:p>
            <a:pPr indent="-203200" lvl="1" marL="203200" rtl="0" algn="l">
              <a:lnSpc>
                <a:spcPct val="90000"/>
              </a:lnSpc>
              <a:spcBef>
                <a:spcPts val="500"/>
              </a:spcBef>
              <a:spcAft>
                <a:spcPts val="0"/>
              </a:spcAft>
              <a:buSzPts val="1800"/>
              <a:buChar char="○"/>
            </a:pPr>
            <a:r>
              <a:rPr lang="en"/>
              <a:t>Remarque : </a:t>
            </a:r>
            <a:r>
              <a:rPr b="1" lang="en">
                <a:solidFill>
                  <a:srgbClr val="FF0000"/>
                </a:solidFill>
                <a:highlight>
                  <a:srgbClr val="FFFF00"/>
                </a:highlight>
              </a:rPr>
              <a:t>fonction de perte ≠ métrique de performance</a:t>
            </a:r>
            <a:endParaRPr b="1">
              <a:solidFill>
                <a:srgbClr val="FF0000"/>
              </a:solidFill>
              <a:highlight>
                <a:srgbClr val="FFFF00"/>
              </a:highlight>
            </a:endParaRPr>
          </a:p>
          <a:p>
            <a:pPr indent="0" lvl="0" marL="203200" rtl="0" algn="l">
              <a:lnSpc>
                <a:spcPct val="90000"/>
              </a:lnSpc>
              <a:spcBef>
                <a:spcPts val="500"/>
              </a:spcBef>
              <a:spcAft>
                <a:spcPts val="0"/>
              </a:spcAft>
              <a:buNone/>
            </a:pPr>
            <a:br>
              <a:rPr b="1" lang="en">
                <a:solidFill>
                  <a:srgbClr val="FF0000"/>
                </a:solidFill>
                <a:highlight>
                  <a:srgbClr val="FFFF00"/>
                </a:highlight>
              </a:rPr>
            </a:br>
            <a:br>
              <a:rPr b="1" lang="en">
                <a:solidFill>
                  <a:srgbClr val="FF0000"/>
                </a:solidFill>
                <a:highlight>
                  <a:srgbClr val="FFFF00"/>
                </a:highlight>
              </a:rPr>
            </a:br>
            <a:endParaRPr b="1">
              <a:solidFill>
                <a:srgbClr val="FF0000"/>
              </a:solidFill>
              <a:highlight>
                <a:srgbClr val="FFFF00"/>
              </a:highlight>
            </a:endParaRPr>
          </a:p>
          <a:p>
            <a:pPr indent="-190500" lvl="3" marL="609600" rtl="0" algn="l">
              <a:lnSpc>
                <a:spcPct val="90000"/>
              </a:lnSpc>
              <a:spcBef>
                <a:spcPts val="500"/>
              </a:spcBef>
              <a:spcAft>
                <a:spcPts val="0"/>
              </a:spcAft>
              <a:buSzPts val="1600"/>
              <a:buChar char="●"/>
            </a:pPr>
            <a:r>
              <a:rPr lang="en" sz="1600"/>
              <a:t>La fonction de perte est utilisée lors d’un entraînement.</a:t>
            </a:r>
            <a:endParaRPr sz="1600"/>
          </a:p>
          <a:p>
            <a:pPr indent="-190500" lvl="3" marL="609600" rtl="0" algn="l">
              <a:lnSpc>
                <a:spcPct val="90000"/>
              </a:lnSpc>
              <a:spcBef>
                <a:spcPts val="0"/>
              </a:spcBef>
              <a:spcAft>
                <a:spcPts val="0"/>
              </a:spcAft>
              <a:buSzPts val="1600"/>
              <a:buChar char="●"/>
            </a:pPr>
            <a:r>
              <a:rPr lang="en" sz="1600"/>
              <a:t>La métrique de performance est utilisée à la fin pour évaluer le modèle final.</a:t>
            </a:r>
            <a:endParaRPr sz="1600"/>
          </a:p>
          <a:p>
            <a:pPr indent="0" lvl="0" marL="0" rtl="0" algn="l">
              <a:lnSpc>
                <a:spcPct val="90000"/>
              </a:lnSpc>
              <a:spcBef>
                <a:spcPts val="1200"/>
              </a:spcBef>
              <a:spcAft>
                <a:spcPts val="1200"/>
              </a:spcAft>
              <a:buNone/>
            </a:pPr>
            <a:r>
              <a:t/>
            </a:r>
            <a:endParaRPr/>
          </a:p>
        </p:txBody>
      </p:sp>
      <p:sp>
        <p:nvSpPr>
          <p:cNvPr id="722" name="Google Shape;722;p86"/>
          <p:cNvSpPr txBox="1"/>
          <p:nvPr>
            <p:ph type="title"/>
          </p:nvPr>
        </p:nvSpPr>
        <p:spPr>
          <a:xfrm>
            <a:off x="294680" y="323255"/>
            <a:ext cx="5456100" cy="61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000"/>
              <a:buFont typeface="Century Gothic"/>
              <a:buNone/>
            </a:pPr>
            <a:r>
              <a:rPr lang="en"/>
              <a:t>Qu’est ce qu’une métrique de performance ?</a:t>
            </a:r>
            <a:br>
              <a:rPr lang="en"/>
            </a:b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cxnSp>
        <p:nvCxnSpPr>
          <p:cNvPr id="727" name="Google Shape;727;p87"/>
          <p:cNvCxnSpPr>
            <a:stCxn id="728" idx="1"/>
          </p:cNvCxnSpPr>
          <p:nvPr/>
        </p:nvCxnSpPr>
        <p:spPr>
          <a:xfrm flipH="1">
            <a:off x="5361788" y="3104119"/>
            <a:ext cx="1271100" cy="10359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729" name="Google Shape;729;p87"/>
          <p:cNvSpPr/>
          <p:nvPr/>
        </p:nvSpPr>
        <p:spPr>
          <a:xfrm>
            <a:off x="762806" y="2397394"/>
            <a:ext cx="1757400" cy="154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0" name="Google Shape;730;p87"/>
          <p:cNvSpPr txBox="1"/>
          <p:nvPr/>
        </p:nvSpPr>
        <p:spPr>
          <a:xfrm>
            <a:off x="728663" y="1955175"/>
            <a:ext cx="1757400" cy="2193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solidFill>
                  <a:srgbClr val="FF0000"/>
                </a:solidFill>
                <a:highlight>
                  <a:srgbClr val="FFFF00"/>
                </a:highlight>
                <a:latin typeface="Century Gothic"/>
                <a:ea typeface="Century Gothic"/>
                <a:cs typeface="Century Gothic"/>
                <a:sym typeface="Century Gothic"/>
              </a:rPr>
              <a:t>Régression</a:t>
            </a:r>
            <a:endParaRPr b="1" sz="1400">
              <a:solidFill>
                <a:srgbClr val="FF0000"/>
              </a:solidFill>
              <a:highlight>
                <a:srgbClr val="FFFF00"/>
              </a:highlight>
              <a:latin typeface="Century Gothic"/>
              <a:ea typeface="Century Gothic"/>
              <a:cs typeface="Century Gothic"/>
              <a:sym typeface="Century Gothic"/>
            </a:endParaRPr>
          </a:p>
          <a:p>
            <a:pPr indent="0" lvl="0" marL="0" rtl="0" algn="l">
              <a:spcBef>
                <a:spcPts val="0"/>
              </a:spcBef>
              <a:spcAft>
                <a:spcPts val="0"/>
              </a:spcAft>
              <a:buNone/>
            </a:pPr>
            <a:r>
              <a:t/>
            </a:r>
            <a:endParaRPr sz="1400">
              <a:latin typeface="Century Gothic"/>
              <a:ea typeface="Century Gothic"/>
              <a:cs typeface="Century Gothic"/>
              <a:sym typeface="Century Gothic"/>
            </a:endParaRPr>
          </a:p>
          <a:p>
            <a:pPr indent="-254000" lvl="0" marL="34290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R-carré</a:t>
            </a:r>
            <a:endParaRPr sz="1400">
              <a:solidFill>
                <a:schemeClr val="dk1"/>
              </a:solidFill>
              <a:latin typeface="Century Gothic"/>
              <a:ea typeface="Century Gothic"/>
              <a:cs typeface="Century Gothic"/>
              <a:sym typeface="Century Gothic"/>
            </a:endParaRPr>
          </a:p>
          <a:p>
            <a:pPr indent="-254000" lvl="0" marL="34290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R-carré ajusté</a:t>
            </a:r>
            <a:endParaRPr sz="1400">
              <a:solidFill>
                <a:schemeClr val="dk1"/>
              </a:solidFill>
              <a:latin typeface="Century Gothic"/>
              <a:ea typeface="Century Gothic"/>
              <a:cs typeface="Century Gothic"/>
              <a:sym typeface="Century Gothic"/>
            </a:endParaRPr>
          </a:p>
          <a:p>
            <a:pPr indent="-254000" lvl="0" marL="34290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MAE</a:t>
            </a:r>
            <a:endParaRPr sz="1400">
              <a:solidFill>
                <a:schemeClr val="dk1"/>
              </a:solidFill>
              <a:latin typeface="Century Gothic"/>
              <a:ea typeface="Century Gothic"/>
              <a:cs typeface="Century Gothic"/>
              <a:sym typeface="Century Gothic"/>
            </a:endParaRPr>
          </a:p>
          <a:p>
            <a:pPr indent="-254000" lvl="0" marL="34290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MSE</a:t>
            </a:r>
            <a:endParaRPr sz="1400">
              <a:solidFill>
                <a:schemeClr val="dk1"/>
              </a:solidFill>
              <a:latin typeface="Century Gothic"/>
              <a:ea typeface="Century Gothic"/>
              <a:cs typeface="Century Gothic"/>
              <a:sym typeface="Century Gothic"/>
            </a:endParaRPr>
          </a:p>
          <a:p>
            <a:pPr indent="-254000" lvl="0" marL="34290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RMSE</a:t>
            </a:r>
            <a:endParaRPr sz="1400">
              <a:solidFill>
                <a:schemeClr val="dk1"/>
              </a:solidFill>
              <a:latin typeface="Century Gothic"/>
              <a:ea typeface="Century Gothic"/>
              <a:cs typeface="Century Gothic"/>
              <a:sym typeface="Century Gothic"/>
            </a:endParaRPr>
          </a:p>
          <a:p>
            <a:pPr indent="-254000" lvl="0" marL="342900" rtl="0" algn="l">
              <a:spcBef>
                <a:spcPts val="0"/>
              </a:spcBef>
              <a:spcAft>
                <a:spcPts val="0"/>
              </a:spcAft>
              <a:buSzPts val="1400"/>
              <a:buFont typeface="Century Gothic"/>
              <a:buChar char="●"/>
            </a:pPr>
            <a:r>
              <a:rPr lang="en" sz="1400">
                <a:latin typeface="Century Gothic"/>
                <a:ea typeface="Century Gothic"/>
                <a:cs typeface="Century Gothic"/>
                <a:sym typeface="Century Gothic"/>
              </a:rPr>
              <a:t>…</a:t>
            </a:r>
            <a:endParaRPr sz="14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p:txBody>
      </p:sp>
      <p:sp>
        <p:nvSpPr>
          <p:cNvPr id="731" name="Google Shape;731;p87"/>
          <p:cNvSpPr/>
          <p:nvPr/>
        </p:nvSpPr>
        <p:spPr>
          <a:xfrm>
            <a:off x="6710438" y="2462775"/>
            <a:ext cx="1563600" cy="1547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2" name="Google Shape;732;p87"/>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Différentes métriques</a:t>
            </a:r>
            <a:endParaRPr/>
          </a:p>
        </p:txBody>
      </p:sp>
      <p:pic>
        <p:nvPicPr>
          <p:cNvPr id="733" name="Google Shape;733;p87"/>
          <p:cNvPicPr preferRelativeResize="0"/>
          <p:nvPr/>
        </p:nvPicPr>
        <p:blipFill>
          <a:blip r:embed="rId3">
            <a:alphaModFix/>
          </a:blip>
          <a:stretch>
            <a:fillRect/>
          </a:stretch>
        </p:blipFill>
        <p:spPr>
          <a:xfrm>
            <a:off x="2821781" y="1810948"/>
            <a:ext cx="3199744" cy="2750344"/>
          </a:xfrm>
          <a:prstGeom prst="rect">
            <a:avLst/>
          </a:prstGeom>
          <a:noFill/>
          <a:ln>
            <a:noFill/>
          </a:ln>
        </p:spPr>
      </p:pic>
      <p:cxnSp>
        <p:nvCxnSpPr>
          <p:cNvPr id="734" name="Google Shape;734;p87"/>
          <p:cNvCxnSpPr>
            <a:stCxn id="729" idx="3"/>
          </p:cNvCxnSpPr>
          <p:nvPr/>
        </p:nvCxnSpPr>
        <p:spPr>
          <a:xfrm>
            <a:off x="2520206" y="3171094"/>
            <a:ext cx="926700" cy="6945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728" name="Google Shape;728;p87"/>
          <p:cNvSpPr txBox="1"/>
          <p:nvPr/>
        </p:nvSpPr>
        <p:spPr>
          <a:xfrm>
            <a:off x="6632888" y="2007469"/>
            <a:ext cx="1641300" cy="2193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solidFill>
                  <a:srgbClr val="FF0000"/>
                </a:solidFill>
                <a:highlight>
                  <a:srgbClr val="FFFF00"/>
                </a:highlight>
                <a:latin typeface="Century Gothic"/>
                <a:ea typeface="Century Gothic"/>
                <a:cs typeface="Century Gothic"/>
                <a:sym typeface="Century Gothic"/>
              </a:rPr>
              <a:t>Classification</a:t>
            </a:r>
            <a:endParaRPr sz="1400">
              <a:solidFill>
                <a:srgbClr val="FF0000"/>
              </a:solidFill>
              <a:highlight>
                <a:srgbClr val="FFFF00"/>
              </a:highlight>
              <a:latin typeface="Century Gothic"/>
              <a:ea typeface="Century Gothic"/>
              <a:cs typeface="Century Gothic"/>
              <a:sym typeface="Century Gothic"/>
            </a:endParaRPr>
          </a:p>
          <a:p>
            <a:pPr indent="0" lvl="0" marL="0" rtl="0" algn="l">
              <a:spcBef>
                <a:spcPts val="0"/>
              </a:spcBef>
              <a:spcAft>
                <a:spcPts val="0"/>
              </a:spcAft>
              <a:buNone/>
            </a:pPr>
            <a:r>
              <a:t/>
            </a:r>
            <a:endParaRPr sz="1400">
              <a:latin typeface="Century Gothic"/>
              <a:ea typeface="Century Gothic"/>
              <a:cs typeface="Century Gothic"/>
              <a:sym typeface="Century Gothic"/>
            </a:endParaRPr>
          </a:p>
          <a:p>
            <a:pPr indent="-254000" lvl="0" marL="34290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Exactitude </a:t>
            </a:r>
            <a:endParaRPr sz="1400">
              <a:solidFill>
                <a:schemeClr val="dk1"/>
              </a:solidFill>
              <a:latin typeface="Century Gothic"/>
              <a:ea typeface="Century Gothic"/>
              <a:cs typeface="Century Gothic"/>
              <a:sym typeface="Century Gothic"/>
            </a:endParaRPr>
          </a:p>
          <a:p>
            <a:pPr indent="-254000" lvl="0" marL="34290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Précision</a:t>
            </a:r>
            <a:endParaRPr sz="1400">
              <a:solidFill>
                <a:schemeClr val="dk1"/>
              </a:solidFill>
              <a:latin typeface="Century Gothic"/>
              <a:ea typeface="Century Gothic"/>
              <a:cs typeface="Century Gothic"/>
              <a:sym typeface="Century Gothic"/>
            </a:endParaRPr>
          </a:p>
          <a:p>
            <a:pPr indent="-254000" lvl="0" marL="34290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Sensibilité</a:t>
            </a:r>
            <a:endParaRPr sz="1400">
              <a:solidFill>
                <a:schemeClr val="dk1"/>
              </a:solidFill>
              <a:latin typeface="Century Gothic"/>
              <a:ea typeface="Century Gothic"/>
              <a:cs typeface="Century Gothic"/>
              <a:sym typeface="Century Gothic"/>
            </a:endParaRPr>
          </a:p>
          <a:p>
            <a:pPr indent="-254000" lvl="0" marL="34290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Spécificité</a:t>
            </a:r>
            <a:endParaRPr sz="1400">
              <a:solidFill>
                <a:schemeClr val="dk1"/>
              </a:solidFill>
              <a:latin typeface="Century Gothic"/>
              <a:ea typeface="Century Gothic"/>
              <a:cs typeface="Century Gothic"/>
              <a:sym typeface="Century Gothic"/>
            </a:endParaRPr>
          </a:p>
          <a:p>
            <a:pPr indent="-254000" lvl="0" marL="34290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ROC/AUC</a:t>
            </a:r>
            <a:endParaRPr sz="1400">
              <a:solidFill>
                <a:schemeClr val="dk1"/>
              </a:solidFill>
              <a:latin typeface="Century Gothic"/>
              <a:ea typeface="Century Gothic"/>
              <a:cs typeface="Century Gothic"/>
              <a:sym typeface="Century Gothic"/>
            </a:endParaRPr>
          </a:p>
          <a:p>
            <a:pPr indent="-254000" lvl="0" marL="342900" rtl="0" algn="l">
              <a:spcBef>
                <a:spcPts val="0"/>
              </a:spcBef>
              <a:spcAft>
                <a:spcPts val="0"/>
              </a:spcAft>
              <a:buSzPts val="1400"/>
              <a:buFont typeface="Century Gothic"/>
              <a:buChar char="●"/>
            </a:pPr>
            <a:r>
              <a:rPr lang="en" sz="1400">
                <a:latin typeface="Century Gothic"/>
                <a:ea typeface="Century Gothic"/>
                <a:cs typeface="Century Gothic"/>
                <a:sym typeface="Century Gothic"/>
              </a:rPr>
              <a:t>…</a:t>
            </a:r>
            <a:endParaRPr sz="14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8"/>
          <p:cNvSpPr txBox="1"/>
          <p:nvPr>
            <p:ph idx="1" type="body"/>
          </p:nvPr>
        </p:nvSpPr>
        <p:spPr>
          <a:xfrm>
            <a:off x="298544" y="965719"/>
            <a:ext cx="3874200" cy="1838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1200"/>
              </a:spcAft>
              <a:buSzPts val="4100"/>
              <a:buNone/>
            </a:pPr>
            <a:r>
              <a:rPr lang="en"/>
              <a:t>Régression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9"/>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Coefficient de détermination R-carré</a:t>
            </a:r>
            <a:endParaRPr/>
          </a:p>
        </p:txBody>
      </p:sp>
      <p:sp>
        <p:nvSpPr>
          <p:cNvPr id="745" name="Google Shape;745;p89"/>
          <p:cNvSpPr txBox="1"/>
          <p:nvPr>
            <p:ph idx="1" type="body"/>
          </p:nvPr>
        </p:nvSpPr>
        <p:spPr>
          <a:xfrm>
            <a:off x="294680" y="1472192"/>
            <a:ext cx="6267900" cy="17544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Il quantifie la proximité des données au modèle ajusté.</a:t>
            </a:r>
            <a:endParaRPr/>
          </a:p>
          <a:p>
            <a:pPr indent="0" lvl="0" marL="342900" rtl="0" algn="l">
              <a:spcBef>
                <a:spcPts val="1200"/>
              </a:spcBef>
              <a:spcAft>
                <a:spcPts val="0"/>
              </a:spcAft>
              <a:buNone/>
            </a:pPr>
            <a:r>
              <a:t/>
            </a:r>
            <a:endParaRPr/>
          </a:p>
          <a:p>
            <a:pPr indent="0" lvl="0" marL="0" rtl="0" algn="l">
              <a:spcBef>
                <a:spcPts val="1200"/>
              </a:spcBef>
              <a:spcAft>
                <a:spcPts val="0"/>
              </a:spcAft>
              <a:buNone/>
            </a:pPr>
            <a:r>
              <a:t/>
            </a:r>
            <a:endParaRPr/>
          </a:p>
          <a:p>
            <a:pPr indent="0" lvl="0" marL="342900" rtl="0" algn="l">
              <a:spcBef>
                <a:spcPts val="1200"/>
              </a:spcBef>
              <a:spcAft>
                <a:spcPts val="0"/>
              </a:spcAft>
              <a:buNone/>
            </a:pPr>
            <a:r>
              <a:t/>
            </a:r>
            <a:endParaRPr/>
          </a:p>
          <a:p>
            <a:pPr indent="-254000" lvl="0" marL="342900" rtl="0" algn="l">
              <a:spcBef>
                <a:spcPts val="1200"/>
              </a:spcBef>
              <a:spcAft>
                <a:spcPts val="0"/>
              </a:spcAft>
              <a:buSzPts val="1400"/>
              <a:buChar char="■"/>
            </a:pPr>
            <a:r>
              <a:rPr lang="en"/>
              <a:t>Plus la valeur </a:t>
            </a:r>
            <a:r>
              <a:rPr i="1" lang="en"/>
              <a:t>R²</a:t>
            </a:r>
            <a:r>
              <a:rPr lang="en"/>
              <a:t> est grande et s’approche 1, plus le modèle explique la variabilité des données.</a:t>
            </a:r>
            <a:endParaRPr/>
          </a:p>
        </p:txBody>
      </p:sp>
      <p:pic>
        <p:nvPicPr>
          <p:cNvPr id="746" name="Google Shape;746;p89"/>
          <p:cNvPicPr preferRelativeResize="0"/>
          <p:nvPr/>
        </p:nvPicPr>
        <p:blipFill>
          <a:blip r:embed="rId3">
            <a:alphaModFix/>
          </a:blip>
          <a:stretch>
            <a:fillRect/>
          </a:stretch>
        </p:blipFill>
        <p:spPr>
          <a:xfrm>
            <a:off x="3020344" y="2516541"/>
            <a:ext cx="2657475" cy="342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0"/>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t>Coefficient de détermination R-carré</a:t>
            </a:r>
            <a:endParaRPr/>
          </a:p>
          <a:p>
            <a:pPr indent="0" lvl="0" marL="0" rtl="0" algn="l">
              <a:spcBef>
                <a:spcPts val="0"/>
              </a:spcBef>
              <a:spcAft>
                <a:spcPts val="0"/>
              </a:spcAft>
              <a:buNone/>
            </a:pPr>
            <a:r>
              <a:t/>
            </a:r>
            <a:endParaRPr/>
          </a:p>
        </p:txBody>
      </p:sp>
      <p:pic>
        <p:nvPicPr>
          <p:cNvPr id="752" name="Google Shape;752;p90"/>
          <p:cNvPicPr preferRelativeResize="0"/>
          <p:nvPr/>
        </p:nvPicPr>
        <p:blipFill rotWithShape="1">
          <a:blip r:embed="rId3">
            <a:alphaModFix/>
          </a:blip>
          <a:srcRect b="6094" l="4888" r="0" t="0"/>
          <a:stretch/>
        </p:blipFill>
        <p:spPr>
          <a:xfrm>
            <a:off x="4418231" y="1608656"/>
            <a:ext cx="3905093" cy="2743199"/>
          </a:xfrm>
          <a:prstGeom prst="rect">
            <a:avLst/>
          </a:prstGeom>
          <a:noFill/>
          <a:ln>
            <a:noFill/>
          </a:ln>
        </p:spPr>
      </p:pic>
      <p:sp>
        <p:nvSpPr>
          <p:cNvPr id="753" name="Google Shape;753;p90"/>
          <p:cNvSpPr txBox="1"/>
          <p:nvPr/>
        </p:nvSpPr>
        <p:spPr>
          <a:xfrm>
            <a:off x="626475" y="1838738"/>
            <a:ext cx="29763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400">
                <a:latin typeface="Century Gothic"/>
                <a:ea typeface="Century Gothic"/>
                <a:cs typeface="Century Gothic"/>
                <a:sym typeface="Century Gothic"/>
              </a:rPr>
              <a:t>Méthode de calcul:</a:t>
            </a:r>
            <a:endParaRPr sz="1100">
              <a:latin typeface="Century Gothic"/>
              <a:ea typeface="Century Gothic"/>
              <a:cs typeface="Century Gothic"/>
              <a:sym typeface="Century Gothic"/>
            </a:endParaRPr>
          </a:p>
        </p:txBody>
      </p:sp>
      <p:sp>
        <p:nvSpPr>
          <p:cNvPr id="754" name="Google Shape;754;p90"/>
          <p:cNvSpPr txBox="1"/>
          <p:nvPr/>
        </p:nvSpPr>
        <p:spPr>
          <a:xfrm>
            <a:off x="5076263" y="4326600"/>
            <a:ext cx="23700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Century Gothic"/>
                <a:ea typeface="Century Gothic"/>
                <a:cs typeface="Century Gothic"/>
                <a:sym typeface="Century Gothic"/>
              </a:rPr>
              <a:t>Exemple pour un modèle linéaire</a:t>
            </a:r>
            <a:endParaRPr b="1" sz="1100">
              <a:latin typeface="Century Gothic"/>
              <a:ea typeface="Century Gothic"/>
              <a:cs typeface="Century Gothic"/>
              <a:sym typeface="Century Gothic"/>
            </a:endParaRPr>
          </a:p>
        </p:txBody>
      </p:sp>
      <p:pic>
        <p:nvPicPr>
          <p:cNvPr id="755" name="Google Shape;755;p90"/>
          <p:cNvPicPr preferRelativeResize="0"/>
          <p:nvPr/>
        </p:nvPicPr>
        <p:blipFill>
          <a:blip r:embed="rId4">
            <a:alphaModFix/>
          </a:blip>
          <a:stretch>
            <a:fillRect/>
          </a:stretch>
        </p:blipFill>
        <p:spPr>
          <a:xfrm>
            <a:off x="494500" y="2673197"/>
            <a:ext cx="3654980" cy="6141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1"/>
          <p:cNvSpPr/>
          <p:nvPr/>
        </p:nvSpPr>
        <p:spPr>
          <a:xfrm>
            <a:off x="687638" y="3123075"/>
            <a:ext cx="3286800" cy="118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1" name="Google Shape;761;p91"/>
          <p:cNvSpPr txBox="1"/>
          <p:nvPr/>
        </p:nvSpPr>
        <p:spPr>
          <a:xfrm>
            <a:off x="685800" y="2385700"/>
            <a:ext cx="3224400" cy="2016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400">
                <a:solidFill>
                  <a:schemeClr val="dk1"/>
                </a:solidFill>
                <a:latin typeface="Century Gothic"/>
                <a:ea typeface="Century Gothic"/>
                <a:cs typeface="Century Gothic"/>
                <a:sym typeface="Century Gothic"/>
              </a:rPr>
              <a:t>où</a:t>
            </a:r>
            <a:r>
              <a:rPr lang="en" sz="1400">
                <a:latin typeface="Century Gothic"/>
                <a:ea typeface="Century Gothic"/>
                <a:cs typeface="Century Gothic"/>
                <a:sym typeface="Century Gothic"/>
              </a:rPr>
              <a:t> R est le coefficient de corrélation entre deux séries de données.</a:t>
            </a:r>
            <a:endParaRPr sz="1400">
              <a:latin typeface="Century Gothic"/>
              <a:ea typeface="Century Gothic"/>
              <a:cs typeface="Century Gothic"/>
              <a:sym typeface="Century Gothic"/>
            </a:endParaRPr>
          </a:p>
          <a:p>
            <a:pPr indent="0" lvl="0" marL="0" rtl="0" algn="l">
              <a:spcBef>
                <a:spcPts val="0"/>
              </a:spcBef>
              <a:spcAft>
                <a:spcPts val="0"/>
              </a:spcAft>
              <a:buNone/>
            </a:pPr>
            <a:r>
              <a:t/>
            </a:r>
            <a:endParaRPr sz="1000">
              <a:latin typeface="Century Gothic"/>
              <a:ea typeface="Century Gothic"/>
              <a:cs typeface="Century Gothic"/>
              <a:sym typeface="Century Gothic"/>
            </a:endParaRPr>
          </a:p>
          <a:p>
            <a:pPr indent="0" lvl="0" marL="0" rtl="0" algn="l">
              <a:spcBef>
                <a:spcPts val="0"/>
              </a:spcBef>
              <a:spcAft>
                <a:spcPts val="0"/>
              </a:spcAft>
              <a:buNone/>
            </a:pPr>
            <a:r>
              <a:rPr lang="en" sz="1400">
                <a:latin typeface="Century Gothic"/>
                <a:ea typeface="Century Gothic"/>
                <a:cs typeface="Century Gothic"/>
                <a:sym typeface="Century Gothic"/>
              </a:rPr>
              <a:t>Plus R-carré est grand, meilleure est l’adéquation entre </a:t>
            </a:r>
            <a:endParaRPr sz="1400">
              <a:latin typeface="Century Gothic"/>
              <a:ea typeface="Century Gothic"/>
              <a:cs typeface="Century Gothic"/>
              <a:sym typeface="Century Gothic"/>
            </a:endParaRPr>
          </a:p>
          <a:p>
            <a:pPr indent="-254000" lvl="0" marL="342900" rtl="0" algn="l">
              <a:spcBef>
                <a:spcPts val="0"/>
              </a:spcBef>
              <a:spcAft>
                <a:spcPts val="0"/>
              </a:spcAft>
              <a:buSzPts val="1400"/>
              <a:buFont typeface="Century Gothic"/>
              <a:buChar char="●"/>
            </a:pPr>
            <a:r>
              <a:rPr lang="en" sz="1400">
                <a:latin typeface="Century Gothic"/>
                <a:ea typeface="Century Gothic"/>
                <a:cs typeface="Century Gothic"/>
                <a:sym typeface="Century Gothic"/>
              </a:rPr>
              <a:t>Les prédictions d’un modèle et des observations</a:t>
            </a:r>
            <a:endParaRPr sz="1400">
              <a:latin typeface="Century Gothic"/>
              <a:ea typeface="Century Gothic"/>
              <a:cs typeface="Century Gothic"/>
              <a:sym typeface="Century Gothic"/>
            </a:endParaRPr>
          </a:p>
          <a:p>
            <a:pPr indent="0" lvl="0" marL="0" rtl="0" algn="l">
              <a:spcBef>
                <a:spcPts val="0"/>
              </a:spcBef>
              <a:spcAft>
                <a:spcPts val="0"/>
              </a:spcAft>
              <a:buNone/>
            </a:pPr>
            <a:r>
              <a:t/>
            </a:r>
            <a:endParaRPr sz="1400">
              <a:latin typeface="Century Gothic"/>
              <a:ea typeface="Century Gothic"/>
              <a:cs typeface="Century Gothic"/>
              <a:sym typeface="Century Gothic"/>
            </a:endParaRPr>
          </a:p>
        </p:txBody>
      </p:sp>
      <p:sp>
        <p:nvSpPr>
          <p:cNvPr id="762" name="Google Shape;762;p91"/>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Exemples</a:t>
            </a:r>
            <a:endParaRPr/>
          </a:p>
        </p:txBody>
      </p:sp>
      <p:pic>
        <p:nvPicPr>
          <p:cNvPr id="763" name="Google Shape;763;p91"/>
          <p:cNvPicPr preferRelativeResize="0"/>
          <p:nvPr/>
        </p:nvPicPr>
        <p:blipFill>
          <a:blip r:embed="rId3">
            <a:alphaModFix/>
          </a:blip>
          <a:stretch>
            <a:fillRect/>
          </a:stretch>
        </p:blipFill>
        <p:spPr>
          <a:xfrm>
            <a:off x="4364831" y="1478381"/>
            <a:ext cx="4307680" cy="2824388"/>
          </a:xfrm>
          <a:prstGeom prst="rect">
            <a:avLst/>
          </a:prstGeom>
          <a:noFill/>
          <a:ln>
            <a:noFill/>
          </a:ln>
        </p:spPr>
      </p:pic>
      <p:pic>
        <p:nvPicPr>
          <p:cNvPr id="764" name="Google Shape;764;p91"/>
          <p:cNvPicPr preferRelativeResize="0"/>
          <p:nvPr/>
        </p:nvPicPr>
        <p:blipFill>
          <a:blip r:embed="rId4">
            <a:alphaModFix/>
          </a:blip>
          <a:stretch>
            <a:fillRect/>
          </a:stretch>
        </p:blipFill>
        <p:spPr>
          <a:xfrm>
            <a:off x="1503759" y="1814513"/>
            <a:ext cx="1056133" cy="48006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2"/>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R-carré ajusté</a:t>
            </a:r>
            <a:endParaRPr/>
          </a:p>
        </p:txBody>
      </p:sp>
      <p:sp>
        <p:nvSpPr>
          <p:cNvPr id="770" name="Google Shape;770;p92"/>
          <p:cNvSpPr txBox="1"/>
          <p:nvPr>
            <p:ph idx="1" type="body"/>
          </p:nvPr>
        </p:nvSpPr>
        <p:spPr>
          <a:xfrm>
            <a:off x="393525" y="1683080"/>
            <a:ext cx="8357100" cy="23391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N.B. Le R-carré tend à </a:t>
            </a:r>
            <a:r>
              <a:rPr b="1" lang="en"/>
              <a:t>surévaluer</a:t>
            </a:r>
            <a:r>
              <a:rPr lang="en"/>
              <a:t> la qualité de la régression linéaire.</a:t>
            </a:r>
            <a:endParaRPr/>
          </a:p>
          <a:p>
            <a:pPr indent="0" lvl="0" marL="342900" rtl="0" algn="l">
              <a:spcBef>
                <a:spcPts val="1200"/>
              </a:spcBef>
              <a:spcAft>
                <a:spcPts val="0"/>
              </a:spcAft>
              <a:buNone/>
            </a:pPr>
            <a:r>
              <a:t/>
            </a:r>
            <a:endParaRPr/>
          </a:p>
          <a:p>
            <a:pPr indent="-254000" lvl="0" marL="342900" rtl="0" algn="l">
              <a:spcBef>
                <a:spcPts val="1200"/>
              </a:spcBef>
              <a:spcAft>
                <a:spcPts val="0"/>
              </a:spcAft>
              <a:buSzPts val="1400"/>
              <a:buChar char="●"/>
            </a:pPr>
            <a:r>
              <a:rPr lang="en"/>
              <a:t>Le R-carré </a:t>
            </a:r>
            <a:r>
              <a:rPr b="1" lang="en">
                <a:solidFill>
                  <a:srgbClr val="FF0000"/>
                </a:solidFill>
              </a:rPr>
              <a:t>ajusté</a:t>
            </a:r>
            <a:r>
              <a:rPr lang="en"/>
              <a:t> pénalise pour l’ajout de caractéristiques </a:t>
            </a:r>
            <a:r>
              <a:rPr i="1" lang="en"/>
              <a:t>x</a:t>
            </a:r>
            <a:r>
              <a:rPr lang="en"/>
              <a:t> supplémentaires qui n’améliorent pas un modèle.</a:t>
            </a:r>
            <a:endParaRPr/>
          </a:p>
          <a:p>
            <a:pPr indent="0" lvl="0" marL="0" rtl="0" algn="l">
              <a:spcBef>
                <a:spcPts val="1200"/>
              </a:spcBef>
              <a:spcAft>
                <a:spcPts val="1200"/>
              </a:spcAft>
              <a:buNone/>
            </a:pPr>
            <a:r>
              <a:t/>
            </a:r>
            <a:endParaRPr/>
          </a:p>
        </p:txBody>
      </p:sp>
      <p:pic>
        <p:nvPicPr>
          <p:cNvPr id="771" name="Google Shape;771;p92"/>
          <p:cNvPicPr preferRelativeResize="0"/>
          <p:nvPr/>
        </p:nvPicPr>
        <p:blipFill>
          <a:blip r:embed="rId3">
            <a:alphaModFix/>
          </a:blip>
          <a:stretch>
            <a:fillRect/>
          </a:stretch>
        </p:blipFill>
        <p:spPr>
          <a:xfrm>
            <a:off x="2279287" y="3185231"/>
            <a:ext cx="2764274" cy="1047225"/>
          </a:xfrm>
          <a:prstGeom prst="rect">
            <a:avLst/>
          </a:prstGeom>
          <a:noFill/>
          <a:ln>
            <a:noFill/>
          </a:ln>
        </p:spPr>
      </p:pic>
      <p:pic>
        <p:nvPicPr>
          <p:cNvPr id="772" name="Google Shape;772;p92"/>
          <p:cNvPicPr preferRelativeResize="0"/>
          <p:nvPr/>
        </p:nvPicPr>
        <p:blipFill>
          <a:blip r:embed="rId4">
            <a:alphaModFix/>
          </a:blip>
          <a:stretch>
            <a:fillRect/>
          </a:stretch>
        </p:blipFill>
        <p:spPr>
          <a:xfrm>
            <a:off x="5710891" y="3507481"/>
            <a:ext cx="1247793" cy="329669"/>
          </a:xfrm>
          <a:prstGeom prst="rect">
            <a:avLst/>
          </a:prstGeom>
          <a:noFill/>
          <a:ln>
            <a:noFill/>
          </a:ln>
        </p:spPr>
      </p:pic>
      <p:sp>
        <p:nvSpPr>
          <p:cNvPr id="773" name="Google Shape;773;p92"/>
          <p:cNvSpPr/>
          <p:nvPr/>
        </p:nvSpPr>
        <p:spPr>
          <a:xfrm>
            <a:off x="5249850" y="3185231"/>
            <a:ext cx="349800" cy="963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774" name="Google Shape;774;p92"/>
          <p:cNvCxnSpPr>
            <a:stCxn id="775" idx="1"/>
          </p:cNvCxnSpPr>
          <p:nvPr/>
        </p:nvCxnSpPr>
        <p:spPr>
          <a:xfrm rot="10800000">
            <a:off x="4108275" y="4327744"/>
            <a:ext cx="337500" cy="405300"/>
          </a:xfrm>
          <a:prstGeom prst="straightConnector1">
            <a:avLst/>
          </a:prstGeom>
          <a:noFill/>
          <a:ln cap="flat" cmpd="sng" w="38100">
            <a:solidFill>
              <a:schemeClr val="dk2"/>
            </a:solidFill>
            <a:prstDash val="solid"/>
            <a:round/>
            <a:headEnd len="med" w="med" type="none"/>
            <a:tailEnd len="med" w="med" type="triangle"/>
          </a:ln>
        </p:spPr>
      </p:cxnSp>
      <p:sp>
        <p:nvSpPr>
          <p:cNvPr id="775" name="Google Shape;775;p92"/>
          <p:cNvSpPr txBox="1"/>
          <p:nvPr/>
        </p:nvSpPr>
        <p:spPr>
          <a:xfrm>
            <a:off x="4445775" y="4479094"/>
            <a:ext cx="3176700" cy="507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N: Nombre de données</a:t>
            </a:r>
            <a:endParaRPr sz="1200">
              <a:latin typeface="Century Gothic"/>
              <a:ea typeface="Century Gothic"/>
              <a:cs typeface="Century Gothic"/>
              <a:sym typeface="Century Gothic"/>
            </a:endParaRPr>
          </a:p>
          <a:p>
            <a:pPr indent="0" lvl="0" marL="0" rtl="0" algn="l">
              <a:spcBef>
                <a:spcPts val="0"/>
              </a:spcBef>
              <a:spcAft>
                <a:spcPts val="0"/>
              </a:spcAft>
              <a:buClr>
                <a:schemeClr val="dk1"/>
              </a:buClr>
              <a:buSzPts val="800"/>
              <a:buFont typeface="Arial"/>
              <a:buNone/>
            </a:pPr>
            <a:r>
              <a:rPr lang="en" sz="1200">
                <a:solidFill>
                  <a:schemeClr val="dk1"/>
                </a:solidFill>
                <a:latin typeface="Century Gothic"/>
                <a:ea typeface="Century Gothic"/>
                <a:cs typeface="Century Gothic"/>
                <a:sym typeface="Century Gothic"/>
              </a:rPr>
              <a:t>p: Nombre de paramètres d’un modèle</a:t>
            </a:r>
            <a:endParaRPr sz="1200">
              <a:latin typeface="Century Gothic"/>
              <a:ea typeface="Century Gothic"/>
              <a:cs typeface="Century Gothic"/>
              <a:sym typeface="Century Gothic"/>
            </a:endParaRPr>
          </a:p>
        </p:txBody>
      </p:sp>
      <p:pic>
        <p:nvPicPr>
          <p:cNvPr id="776" name="Google Shape;776;p92"/>
          <p:cNvPicPr preferRelativeResize="0"/>
          <p:nvPr/>
        </p:nvPicPr>
        <p:blipFill>
          <a:blip r:embed="rId5">
            <a:alphaModFix/>
          </a:blip>
          <a:stretch>
            <a:fillRect/>
          </a:stretch>
        </p:blipFill>
        <p:spPr>
          <a:xfrm>
            <a:off x="7626031" y="3413664"/>
            <a:ext cx="815979" cy="8187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3"/>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Erreur quadratique moyenne (MSE)</a:t>
            </a:r>
            <a:endParaRPr/>
          </a:p>
        </p:txBody>
      </p:sp>
      <p:sp>
        <p:nvSpPr>
          <p:cNvPr id="782" name="Google Shape;782;p93"/>
          <p:cNvSpPr txBox="1"/>
          <p:nvPr>
            <p:ph idx="1" type="body"/>
          </p:nvPr>
        </p:nvSpPr>
        <p:spPr>
          <a:xfrm>
            <a:off x="393525" y="1402205"/>
            <a:ext cx="8357100" cy="23391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MSE pour </a:t>
            </a:r>
            <a:r>
              <a:rPr i="1" lang="en"/>
              <a:t>Mean Squared Error</a:t>
            </a:r>
            <a:r>
              <a:rPr lang="en"/>
              <a:t>.</a:t>
            </a:r>
            <a:endParaRPr/>
          </a:p>
          <a:p>
            <a:pPr indent="-254000" lvl="0" marL="342900" rtl="0" algn="l">
              <a:spcBef>
                <a:spcPts val="0"/>
              </a:spcBef>
              <a:spcAft>
                <a:spcPts val="0"/>
              </a:spcAft>
              <a:buSzPts val="1400"/>
              <a:buChar char="●"/>
            </a:pPr>
            <a:r>
              <a:rPr lang="en"/>
              <a:t>C’est la variance des erreurs du modèle.</a:t>
            </a:r>
            <a:endParaRPr/>
          </a:p>
          <a:p>
            <a:pPr indent="-254000" lvl="0" marL="342900" rtl="0" algn="l">
              <a:spcBef>
                <a:spcPts val="0"/>
              </a:spcBef>
              <a:spcAft>
                <a:spcPts val="0"/>
              </a:spcAft>
              <a:buSzPts val="1400"/>
              <a:buChar char="●"/>
            </a:pPr>
            <a:r>
              <a:rPr lang="en"/>
              <a:t>Elle est </a:t>
            </a:r>
            <a:r>
              <a:rPr b="1" lang="en"/>
              <a:t>sensible</a:t>
            </a:r>
            <a:r>
              <a:rPr lang="en"/>
              <a:t> aux écarts importants entre les prévisions d’un modèle et les observations.</a:t>
            </a:r>
            <a:endParaRPr/>
          </a:p>
          <a:p>
            <a:pPr indent="0" lvl="0" marL="0" rtl="0" algn="l">
              <a:spcBef>
                <a:spcPts val="1200"/>
              </a:spcBef>
              <a:spcAft>
                <a:spcPts val="1200"/>
              </a:spcAft>
              <a:buNone/>
            </a:pPr>
            <a:r>
              <a:t/>
            </a:r>
            <a:endParaRPr/>
          </a:p>
        </p:txBody>
      </p:sp>
      <p:pic>
        <p:nvPicPr>
          <p:cNvPr id="783" name="Google Shape;783;p93"/>
          <p:cNvPicPr preferRelativeResize="0"/>
          <p:nvPr/>
        </p:nvPicPr>
        <p:blipFill rotWithShape="1">
          <a:blip r:embed="rId3">
            <a:alphaModFix/>
          </a:blip>
          <a:srcRect b="6532" l="3841" r="24750" t="4948"/>
          <a:stretch/>
        </p:blipFill>
        <p:spPr>
          <a:xfrm>
            <a:off x="5203913" y="2606494"/>
            <a:ext cx="2925300" cy="2190994"/>
          </a:xfrm>
          <a:prstGeom prst="rect">
            <a:avLst/>
          </a:prstGeom>
          <a:noFill/>
          <a:ln>
            <a:noFill/>
          </a:ln>
        </p:spPr>
      </p:pic>
      <p:pic>
        <p:nvPicPr>
          <p:cNvPr id="784" name="Google Shape;784;p93"/>
          <p:cNvPicPr preferRelativeResize="0"/>
          <p:nvPr/>
        </p:nvPicPr>
        <p:blipFill>
          <a:blip r:embed="rId4">
            <a:alphaModFix/>
          </a:blip>
          <a:stretch>
            <a:fillRect/>
          </a:stretch>
        </p:blipFill>
        <p:spPr>
          <a:xfrm>
            <a:off x="1618256" y="3269669"/>
            <a:ext cx="2733404" cy="617220"/>
          </a:xfrm>
          <a:prstGeom prst="rect">
            <a:avLst/>
          </a:prstGeom>
          <a:noFill/>
          <a:ln>
            <a:noFill/>
          </a:ln>
        </p:spPr>
      </p:pic>
      <p:sp>
        <p:nvSpPr>
          <p:cNvPr id="785" name="Google Shape;785;p93"/>
          <p:cNvSpPr/>
          <p:nvPr/>
        </p:nvSpPr>
        <p:spPr>
          <a:xfrm rot="5400000">
            <a:off x="3628763" y="3533850"/>
            <a:ext cx="152700" cy="784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6" name="Google Shape;786;p93"/>
          <p:cNvSpPr txBox="1"/>
          <p:nvPr/>
        </p:nvSpPr>
        <p:spPr>
          <a:xfrm>
            <a:off x="3323844" y="3980644"/>
            <a:ext cx="752100" cy="6465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Erreur résiduelle</a:t>
            </a:r>
            <a:endParaRPr sz="1100">
              <a:latin typeface="Century Gothic"/>
              <a:ea typeface="Century Gothic"/>
              <a:cs typeface="Century Gothic"/>
              <a:sym typeface="Century Gothic"/>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4"/>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45B878"/>
                </a:solidFill>
              </a:rPr>
              <a:t>Racine carrée de l’erreur quadratique moyenne (RMSE)</a:t>
            </a:r>
            <a:endParaRPr/>
          </a:p>
        </p:txBody>
      </p:sp>
      <p:sp>
        <p:nvSpPr>
          <p:cNvPr id="792" name="Google Shape;792;p94"/>
          <p:cNvSpPr txBox="1"/>
          <p:nvPr>
            <p:ph idx="1" type="body"/>
          </p:nvPr>
        </p:nvSpPr>
        <p:spPr>
          <a:xfrm>
            <a:off x="393525" y="1984355"/>
            <a:ext cx="8357100" cy="23391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RMSE pour R</a:t>
            </a:r>
            <a:r>
              <a:rPr i="1" lang="en"/>
              <a:t>oot Mean Squared Error</a:t>
            </a:r>
            <a:r>
              <a:rPr lang="en"/>
              <a:t>.</a:t>
            </a:r>
            <a:endParaRPr/>
          </a:p>
          <a:p>
            <a:pPr indent="-254000" lvl="0" marL="342900" rtl="0" algn="l">
              <a:spcBef>
                <a:spcPts val="0"/>
              </a:spcBef>
              <a:spcAft>
                <a:spcPts val="0"/>
              </a:spcAft>
              <a:buSzPts val="1400"/>
              <a:buChar char="●"/>
            </a:pPr>
            <a:r>
              <a:rPr lang="en"/>
              <a:t>C’est l’écart-type des erreurs du modèle.</a:t>
            </a:r>
            <a:endParaRPr/>
          </a:p>
          <a:p>
            <a:pPr indent="-254000" lvl="0" marL="342900" rtl="0" algn="l">
              <a:spcBef>
                <a:spcPts val="0"/>
              </a:spcBef>
              <a:spcAft>
                <a:spcPts val="0"/>
              </a:spcAft>
              <a:buSzPts val="1400"/>
              <a:buChar char="●"/>
            </a:pPr>
            <a:r>
              <a:rPr lang="en"/>
              <a:t>Elle est </a:t>
            </a:r>
            <a:r>
              <a:rPr b="1" lang="en"/>
              <a:t>sensible</a:t>
            </a:r>
            <a:r>
              <a:rPr lang="en"/>
              <a:t> aux écarts importants entre les prévisions d’un modèle et les observations.</a:t>
            </a:r>
            <a:endParaRPr/>
          </a:p>
          <a:p>
            <a:pPr indent="0" lvl="0" marL="0" rtl="0" algn="l">
              <a:spcBef>
                <a:spcPts val="1200"/>
              </a:spcBef>
              <a:spcAft>
                <a:spcPts val="1200"/>
              </a:spcAft>
              <a:buNone/>
            </a:pPr>
            <a:r>
              <a:t/>
            </a:r>
            <a:endParaRPr/>
          </a:p>
        </p:txBody>
      </p:sp>
      <p:pic>
        <p:nvPicPr>
          <p:cNvPr id="793" name="Google Shape;793;p94"/>
          <p:cNvPicPr preferRelativeResize="0"/>
          <p:nvPr/>
        </p:nvPicPr>
        <p:blipFill>
          <a:blip r:embed="rId3">
            <a:alphaModFix/>
          </a:blip>
          <a:stretch>
            <a:fillRect/>
          </a:stretch>
        </p:blipFill>
        <p:spPr>
          <a:xfrm>
            <a:off x="3257550" y="3234779"/>
            <a:ext cx="2678733" cy="617220"/>
          </a:xfrm>
          <a:prstGeom prst="rect">
            <a:avLst/>
          </a:prstGeom>
          <a:noFill/>
          <a:ln>
            <a:noFill/>
          </a:ln>
        </p:spPr>
      </p:pic>
      <p:sp>
        <p:nvSpPr>
          <p:cNvPr id="794" name="Google Shape;794;p94"/>
          <p:cNvSpPr/>
          <p:nvPr/>
        </p:nvSpPr>
        <p:spPr>
          <a:xfrm rot="5400000">
            <a:off x="5310056" y="3509850"/>
            <a:ext cx="152700" cy="718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5" name="Google Shape;795;p94"/>
          <p:cNvSpPr txBox="1"/>
          <p:nvPr/>
        </p:nvSpPr>
        <p:spPr>
          <a:xfrm>
            <a:off x="5006340" y="3923494"/>
            <a:ext cx="752100" cy="6465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Erreur résiduelle</a:t>
            </a:r>
            <a:endParaRPr sz="1100">
              <a:latin typeface="Century Gothic"/>
              <a:ea typeface="Century Gothic"/>
              <a:cs typeface="Century Gothic"/>
              <a:sym typeface="Century Gothic"/>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5"/>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L’erreur absolue moyenne (MAE)</a:t>
            </a:r>
            <a:endParaRPr/>
          </a:p>
        </p:txBody>
      </p:sp>
      <p:sp>
        <p:nvSpPr>
          <p:cNvPr id="801" name="Google Shape;801;p95"/>
          <p:cNvSpPr txBox="1"/>
          <p:nvPr>
            <p:ph idx="1" type="body"/>
          </p:nvPr>
        </p:nvSpPr>
        <p:spPr>
          <a:xfrm>
            <a:off x="393525" y="1478386"/>
            <a:ext cx="8357100" cy="23391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MAE pour </a:t>
            </a:r>
            <a:r>
              <a:rPr i="1" lang="en"/>
              <a:t>Mean Absolute Error.</a:t>
            </a:r>
            <a:endParaRPr/>
          </a:p>
          <a:p>
            <a:pPr indent="-254000" lvl="0" marL="342900" rtl="0" algn="l">
              <a:spcBef>
                <a:spcPts val="0"/>
              </a:spcBef>
              <a:spcAft>
                <a:spcPts val="0"/>
              </a:spcAft>
              <a:buSzPts val="1400"/>
              <a:buChar char="●"/>
            </a:pPr>
            <a:r>
              <a:rPr lang="en"/>
              <a:t>Elle est </a:t>
            </a:r>
            <a:r>
              <a:rPr b="1" lang="en"/>
              <a:t>robuste</a:t>
            </a:r>
            <a:r>
              <a:rPr lang="en"/>
              <a:t> aux écarts importants entre les prévisions d’un modèle et les observations.</a:t>
            </a:r>
            <a:endParaRPr/>
          </a:p>
          <a:p>
            <a:pPr indent="-254000" lvl="0" marL="342900" rtl="0" algn="l">
              <a:lnSpc>
                <a:spcPct val="100000"/>
              </a:lnSpc>
              <a:spcBef>
                <a:spcPts val="0"/>
              </a:spcBef>
              <a:spcAft>
                <a:spcPts val="0"/>
              </a:spcAft>
              <a:buSzPts val="1400"/>
              <a:buChar char="●"/>
            </a:pPr>
            <a:r>
              <a:rPr lang="en"/>
              <a:t>Raison: la valeur absolue de l’erreur résiduelle a un effet moindre sur la MAE que le carré de l’erreur sur la MSE et la RMSE.</a:t>
            </a:r>
            <a:endParaRPr/>
          </a:p>
          <a:p>
            <a:pPr indent="0" lvl="0" marL="0" rtl="0" algn="l">
              <a:spcBef>
                <a:spcPts val="1200"/>
              </a:spcBef>
              <a:spcAft>
                <a:spcPts val="1200"/>
              </a:spcAft>
              <a:buNone/>
            </a:pPr>
            <a:r>
              <a:t/>
            </a:r>
            <a:endParaRPr/>
          </a:p>
        </p:txBody>
      </p:sp>
      <p:pic>
        <p:nvPicPr>
          <p:cNvPr id="802" name="Google Shape;802;p95"/>
          <p:cNvPicPr preferRelativeResize="0"/>
          <p:nvPr/>
        </p:nvPicPr>
        <p:blipFill>
          <a:blip r:embed="rId3">
            <a:alphaModFix/>
          </a:blip>
          <a:stretch>
            <a:fillRect/>
          </a:stretch>
        </p:blipFill>
        <p:spPr>
          <a:xfrm>
            <a:off x="1531123" y="3234356"/>
            <a:ext cx="2664333" cy="1028700"/>
          </a:xfrm>
          <a:prstGeom prst="rect">
            <a:avLst/>
          </a:prstGeom>
          <a:noFill/>
          <a:ln>
            <a:noFill/>
          </a:ln>
        </p:spPr>
      </p:pic>
      <p:pic>
        <p:nvPicPr>
          <p:cNvPr id="803" name="Google Shape;803;p95"/>
          <p:cNvPicPr preferRelativeResize="0"/>
          <p:nvPr/>
        </p:nvPicPr>
        <p:blipFill>
          <a:blip r:embed="rId4">
            <a:alphaModFix/>
          </a:blip>
          <a:stretch>
            <a:fillRect/>
          </a:stretch>
        </p:blipFill>
        <p:spPr>
          <a:xfrm>
            <a:off x="5345513" y="2907675"/>
            <a:ext cx="1979850" cy="1979850"/>
          </a:xfrm>
          <a:prstGeom prst="rect">
            <a:avLst/>
          </a:prstGeom>
          <a:noFill/>
          <a:ln>
            <a:noFill/>
          </a:ln>
        </p:spPr>
      </p:pic>
      <p:sp>
        <p:nvSpPr>
          <p:cNvPr id="804" name="Google Shape;804;p95"/>
          <p:cNvSpPr/>
          <p:nvPr/>
        </p:nvSpPr>
        <p:spPr>
          <a:xfrm rot="5400000">
            <a:off x="3396544" y="3648300"/>
            <a:ext cx="152700" cy="898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5" name="Google Shape;805;p95"/>
          <p:cNvSpPr txBox="1"/>
          <p:nvPr/>
        </p:nvSpPr>
        <p:spPr>
          <a:xfrm>
            <a:off x="3095251" y="4152100"/>
            <a:ext cx="898500" cy="477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Erreur résiduelle</a:t>
            </a:r>
            <a:endParaRPr sz="1100">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t>Les modèles basés sur les arbres décisionnels</a:t>
            </a:r>
            <a:endParaRPr/>
          </a:p>
          <a:p>
            <a:pPr indent="0" lvl="0" marL="0" rtl="0" algn="l">
              <a:spcBef>
                <a:spcPts val="0"/>
              </a:spcBef>
              <a:spcAft>
                <a:spcPts val="0"/>
              </a:spcAft>
              <a:buNone/>
            </a:pPr>
            <a:r>
              <a:t/>
            </a:r>
            <a:endParaRPr/>
          </a:p>
        </p:txBody>
      </p:sp>
      <p:sp>
        <p:nvSpPr>
          <p:cNvPr id="117" name="Google Shape;117;p24"/>
          <p:cNvSpPr txBox="1"/>
          <p:nvPr>
            <p:ph idx="1" type="body"/>
          </p:nvPr>
        </p:nvSpPr>
        <p:spPr>
          <a:xfrm>
            <a:off x="392906" y="1582350"/>
            <a:ext cx="7593600" cy="3273300"/>
          </a:xfrm>
          <a:prstGeom prst="rect">
            <a:avLst/>
          </a:prstGeom>
        </p:spPr>
        <p:txBody>
          <a:bodyPr anchorCtr="0" anchor="t" bIns="0" lIns="0" spcFirstLastPara="1" rIns="0" wrap="square" tIns="0">
            <a:noAutofit/>
          </a:bodyPr>
          <a:lstStyle/>
          <a:p>
            <a:pPr indent="-260350" lvl="0" marL="342900" rtl="0" algn="l">
              <a:lnSpc>
                <a:spcPct val="150000"/>
              </a:lnSpc>
              <a:spcBef>
                <a:spcPts val="0"/>
              </a:spcBef>
              <a:spcAft>
                <a:spcPts val="0"/>
              </a:spcAft>
              <a:buClr>
                <a:srgbClr val="434343"/>
              </a:buClr>
              <a:buSzPts val="1500"/>
              <a:buChar char="●"/>
            </a:pPr>
            <a:r>
              <a:rPr lang="en" sz="1500">
                <a:solidFill>
                  <a:srgbClr val="434343"/>
                </a:solidFill>
                <a:highlight>
                  <a:schemeClr val="lt1"/>
                </a:highlight>
              </a:rPr>
              <a:t>Un arbre décisionnel gère </a:t>
            </a:r>
            <a:r>
              <a:rPr b="1" i="1" lang="en" sz="1500">
                <a:solidFill>
                  <a:srgbClr val="434343"/>
                </a:solidFill>
                <a:highlight>
                  <a:schemeClr val="lt1"/>
                </a:highlight>
              </a:rPr>
              <a:t>implicitement</a:t>
            </a:r>
            <a:r>
              <a:rPr lang="en" sz="1500">
                <a:solidFill>
                  <a:srgbClr val="434343"/>
                </a:solidFill>
                <a:highlight>
                  <a:schemeClr val="lt1"/>
                </a:highlight>
              </a:rPr>
              <a:t> les interactions entre les attributs x sans avoir à les spécifier comme dans un modèle multilinéaire.</a:t>
            </a:r>
            <a:endParaRPr sz="1500">
              <a:solidFill>
                <a:srgbClr val="434343"/>
              </a:solidFill>
              <a:highlight>
                <a:schemeClr val="lt1"/>
              </a:highlight>
            </a:endParaRPr>
          </a:p>
          <a:p>
            <a:pPr indent="-260350" lvl="0" marL="342900" rtl="0" algn="l">
              <a:lnSpc>
                <a:spcPct val="150000"/>
              </a:lnSpc>
              <a:spcBef>
                <a:spcPts val="0"/>
              </a:spcBef>
              <a:spcAft>
                <a:spcPts val="0"/>
              </a:spcAft>
              <a:buClr>
                <a:srgbClr val="434343"/>
              </a:buClr>
              <a:buSzPts val="1500"/>
              <a:buChar char="●"/>
            </a:pPr>
            <a:r>
              <a:rPr lang="en" sz="1500">
                <a:solidFill>
                  <a:srgbClr val="434343"/>
                </a:solidFill>
                <a:highlight>
                  <a:schemeClr val="lt1"/>
                </a:highlight>
              </a:rPr>
              <a:t>C’est aussi le cas des modèles basés sur des arbres de décision </a:t>
            </a:r>
            <a:endParaRPr sz="1500">
              <a:solidFill>
                <a:srgbClr val="434343"/>
              </a:solidFill>
              <a:highlight>
                <a:schemeClr val="lt1"/>
              </a:highlight>
            </a:endParaRPr>
          </a:p>
          <a:p>
            <a:pPr indent="-254000" lvl="1" marL="685800" rtl="0" algn="l">
              <a:lnSpc>
                <a:spcPct val="150000"/>
              </a:lnSpc>
              <a:spcBef>
                <a:spcPts val="0"/>
              </a:spcBef>
              <a:spcAft>
                <a:spcPts val="0"/>
              </a:spcAft>
              <a:buClr>
                <a:srgbClr val="434343"/>
              </a:buClr>
              <a:buSzPts val="1400"/>
              <a:buChar char="○"/>
            </a:pPr>
            <a:r>
              <a:rPr lang="en" sz="1400">
                <a:solidFill>
                  <a:srgbClr val="434343"/>
                </a:solidFill>
                <a:highlight>
                  <a:schemeClr val="lt1"/>
                </a:highlight>
              </a:rPr>
              <a:t>Forêt aléatoire</a:t>
            </a:r>
            <a:endParaRPr sz="1400">
              <a:solidFill>
                <a:srgbClr val="434343"/>
              </a:solidFill>
              <a:highlight>
                <a:schemeClr val="lt1"/>
              </a:highlight>
            </a:endParaRPr>
          </a:p>
          <a:p>
            <a:pPr indent="-254000" lvl="1" marL="685800" rtl="0" algn="l">
              <a:lnSpc>
                <a:spcPct val="150000"/>
              </a:lnSpc>
              <a:spcBef>
                <a:spcPts val="0"/>
              </a:spcBef>
              <a:spcAft>
                <a:spcPts val="0"/>
              </a:spcAft>
              <a:buClr>
                <a:srgbClr val="434343"/>
              </a:buClr>
              <a:buSzPts val="1400"/>
              <a:buChar char="○"/>
            </a:pPr>
            <a:r>
              <a:rPr lang="en" sz="1400">
                <a:solidFill>
                  <a:srgbClr val="434343"/>
                </a:solidFill>
                <a:highlight>
                  <a:schemeClr val="lt1"/>
                </a:highlight>
              </a:rPr>
              <a:t>Gradient Boosted Trees</a:t>
            </a:r>
            <a:endParaRPr sz="1400">
              <a:solidFill>
                <a:srgbClr val="434343"/>
              </a:solidFill>
              <a:highlight>
                <a:schemeClr val="lt1"/>
              </a:highlight>
            </a:endParaRPr>
          </a:p>
          <a:p>
            <a:pPr indent="-254000" lvl="1" marL="685800" rtl="0" algn="l">
              <a:lnSpc>
                <a:spcPct val="150000"/>
              </a:lnSpc>
              <a:spcBef>
                <a:spcPts val="0"/>
              </a:spcBef>
              <a:spcAft>
                <a:spcPts val="0"/>
              </a:spcAft>
              <a:buClr>
                <a:srgbClr val="434343"/>
              </a:buClr>
              <a:buSzPts val="1400"/>
              <a:buChar char="○"/>
            </a:pPr>
            <a:r>
              <a:rPr lang="en" sz="1400">
                <a:solidFill>
                  <a:srgbClr val="434343"/>
                </a:solidFill>
                <a:highlight>
                  <a:schemeClr val="lt1"/>
                </a:highlight>
              </a:rPr>
              <a:t>Boosted Forests</a:t>
            </a:r>
            <a:endParaRPr sz="1400">
              <a:solidFill>
                <a:srgbClr val="434343"/>
              </a:solidFill>
              <a:highlight>
                <a:schemeClr val="lt1"/>
              </a:highlight>
            </a:endParaRPr>
          </a:p>
          <a:p>
            <a:pPr indent="-254000" lvl="1" marL="685800" rtl="0" algn="l">
              <a:lnSpc>
                <a:spcPct val="150000"/>
              </a:lnSpc>
              <a:spcBef>
                <a:spcPts val="0"/>
              </a:spcBef>
              <a:spcAft>
                <a:spcPts val="0"/>
              </a:spcAft>
              <a:buClr>
                <a:srgbClr val="434343"/>
              </a:buClr>
              <a:buSzPts val="1400"/>
              <a:buChar char="○"/>
            </a:pPr>
            <a:r>
              <a:rPr lang="en" sz="1400">
                <a:solidFill>
                  <a:srgbClr val="434343"/>
                </a:solidFill>
                <a:highlight>
                  <a:schemeClr val="lt1"/>
                </a:highlight>
              </a:rPr>
              <a:t>XGBoost</a:t>
            </a:r>
            <a:endParaRPr sz="1400">
              <a:solidFill>
                <a:srgbClr val="434343"/>
              </a:solidFill>
              <a:highlight>
                <a:schemeClr val="lt1"/>
              </a:highlight>
            </a:endParaRPr>
          </a:p>
          <a:p>
            <a:pPr indent="-260350" lvl="0" marL="342900" rtl="0" algn="l">
              <a:lnSpc>
                <a:spcPct val="150000"/>
              </a:lnSpc>
              <a:spcBef>
                <a:spcPts val="0"/>
              </a:spcBef>
              <a:spcAft>
                <a:spcPts val="0"/>
              </a:spcAft>
              <a:buClr>
                <a:srgbClr val="434343"/>
              </a:buClr>
              <a:buSzPts val="1500"/>
              <a:buChar char="●"/>
            </a:pPr>
            <a:r>
              <a:rPr b="1" lang="en" sz="1500">
                <a:solidFill>
                  <a:srgbClr val="434343"/>
                </a:solidFill>
                <a:highlight>
                  <a:schemeClr val="lt1"/>
                </a:highlight>
              </a:rPr>
              <a:t>Beaucoup de problèmes réels se prêtent naturellement à une analyse basée sur des arbres décisionnels.</a:t>
            </a:r>
            <a:endParaRPr b="1" sz="1500">
              <a:solidFill>
                <a:srgbClr val="434343"/>
              </a:solidFill>
              <a:highlight>
                <a:schemeClr val="lt1"/>
              </a:high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96"/>
          <p:cNvSpPr/>
          <p:nvPr/>
        </p:nvSpPr>
        <p:spPr>
          <a:xfrm>
            <a:off x="385144" y="2186606"/>
            <a:ext cx="8473200" cy="130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1" name="Google Shape;811;p96"/>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45B878"/>
                </a:solidFill>
              </a:rPr>
              <a:t>Quelle métrique choisir ?</a:t>
            </a:r>
            <a:endParaRPr/>
          </a:p>
        </p:txBody>
      </p:sp>
      <p:sp>
        <p:nvSpPr>
          <p:cNvPr id="812" name="Google Shape;812;p96"/>
          <p:cNvSpPr txBox="1"/>
          <p:nvPr>
            <p:ph idx="1" type="body"/>
          </p:nvPr>
        </p:nvSpPr>
        <p:spPr>
          <a:xfrm>
            <a:off x="392906" y="1448573"/>
            <a:ext cx="8357100" cy="23391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Généralement, on rapporte le R-carré et une mesure d’erreur, par ex. la RMSE. </a:t>
            </a:r>
            <a:endParaRPr/>
          </a:p>
          <a:p>
            <a:pPr indent="0" lvl="0" marL="0" rtl="0" algn="l">
              <a:spcBef>
                <a:spcPts val="1200"/>
              </a:spcBef>
              <a:spcAft>
                <a:spcPts val="0"/>
              </a:spcAft>
              <a:buNone/>
            </a:pPr>
            <a:r>
              <a:t/>
            </a:r>
            <a:endParaRPr/>
          </a:p>
          <a:p>
            <a:pPr indent="-254000" lvl="0" marL="342900" rtl="0" algn="l">
              <a:spcBef>
                <a:spcPts val="1200"/>
              </a:spcBef>
              <a:spcAft>
                <a:spcPts val="0"/>
              </a:spcAft>
              <a:buSzPts val="1400"/>
              <a:buChar char="●"/>
            </a:pPr>
            <a:r>
              <a:rPr lang="en"/>
              <a:t>Le R-carré exprime le pourcentage de la variance dans les données qui est expliquée par un modèle.</a:t>
            </a:r>
            <a:br>
              <a:rPr lang="en"/>
            </a:br>
            <a:endParaRPr/>
          </a:p>
          <a:p>
            <a:pPr indent="-254000" lvl="0" marL="342900" rtl="0" algn="l">
              <a:spcBef>
                <a:spcPts val="0"/>
              </a:spcBef>
              <a:spcAft>
                <a:spcPts val="0"/>
              </a:spcAft>
              <a:buSzPts val="1400"/>
              <a:buChar char="●"/>
            </a:pPr>
            <a:r>
              <a:rPr lang="en"/>
              <a:t>La RMSE donne l’écart-type des erreurs de prédiction du modèle.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7"/>
          <p:cNvSpPr txBox="1"/>
          <p:nvPr>
            <p:ph idx="1" type="body"/>
          </p:nvPr>
        </p:nvSpPr>
        <p:spPr>
          <a:xfrm>
            <a:off x="298544" y="965719"/>
            <a:ext cx="3874200" cy="1838100"/>
          </a:xfrm>
          <a:prstGeom prst="rect">
            <a:avLst/>
          </a:prstGeom>
        </p:spPr>
        <p:txBody>
          <a:bodyPr anchorCtr="0" anchor="ctr" bIns="0" lIns="0" spcFirstLastPara="1" rIns="0" wrap="square" tIns="0">
            <a:noAutofit/>
          </a:bodyPr>
          <a:lstStyle/>
          <a:p>
            <a:pPr indent="0" lvl="0" marL="0" rtl="0" algn="l">
              <a:spcBef>
                <a:spcPts val="500"/>
              </a:spcBef>
              <a:spcAft>
                <a:spcPts val="1200"/>
              </a:spcAft>
              <a:buNone/>
            </a:pPr>
            <a:r>
              <a:rPr lang="en"/>
              <a:t>Classification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98"/>
          <p:cNvSpPr txBox="1"/>
          <p:nvPr>
            <p:ph idx="1" type="body"/>
          </p:nvPr>
        </p:nvSpPr>
        <p:spPr>
          <a:xfrm>
            <a:off x="393525" y="1260848"/>
            <a:ext cx="8357100" cy="2339100"/>
          </a:xfrm>
          <a:prstGeom prst="rect">
            <a:avLst/>
          </a:prstGeom>
        </p:spPr>
        <p:txBody>
          <a:bodyPr anchorCtr="0" anchor="t" bIns="0" lIns="0" spcFirstLastPara="1" rIns="0" wrap="square" tIns="0">
            <a:noAutofit/>
          </a:bodyPr>
          <a:lstStyle/>
          <a:p>
            <a:pPr indent="-260350" lvl="0" marL="342900" rtl="0" algn="l">
              <a:spcBef>
                <a:spcPts val="500"/>
              </a:spcBef>
              <a:spcAft>
                <a:spcPts val="0"/>
              </a:spcAft>
              <a:buSzPts val="1500"/>
              <a:buChar char="■"/>
            </a:pPr>
            <a:r>
              <a:rPr lang="en" sz="1500"/>
              <a:t>Matrice de confusion : explication des erreurs effectuées lors d’une </a:t>
            </a:r>
            <a:r>
              <a:rPr lang="en" sz="1500"/>
              <a:t>classification</a:t>
            </a:r>
            <a:r>
              <a:rPr lang="en" sz="1500"/>
              <a:t> binaire.</a:t>
            </a:r>
            <a:endParaRPr sz="1500"/>
          </a:p>
          <a:p>
            <a:pPr indent="0" lvl="0" marL="0" rtl="0" algn="l">
              <a:spcBef>
                <a:spcPts val="1200"/>
              </a:spcBef>
              <a:spcAft>
                <a:spcPts val="0"/>
              </a:spcAft>
              <a:buNone/>
            </a:pPr>
            <a:r>
              <a:t/>
            </a:r>
            <a:endParaRPr sz="1500"/>
          </a:p>
          <a:p>
            <a:pPr indent="-260350" lvl="0" marL="342900" rtl="0" algn="l">
              <a:spcBef>
                <a:spcPts val="1200"/>
              </a:spcBef>
              <a:spcAft>
                <a:spcPts val="0"/>
              </a:spcAft>
              <a:buSzPts val="1500"/>
              <a:buChar char="■"/>
            </a:pPr>
            <a:r>
              <a:rPr b="1" lang="en" sz="1500">
                <a:solidFill>
                  <a:srgbClr val="FF0000"/>
                </a:solidFill>
                <a:highlight>
                  <a:srgbClr val="FFFF00"/>
                </a:highlight>
              </a:rPr>
              <a:t>Ce n’est pas une métrique</a:t>
            </a:r>
            <a:r>
              <a:rPr lang="en" sz="1500"/>
              <a:t>; elle aide à calculer plusieurs métriques.</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823" name="Google Shape;823;p98"/>
          <p:cNvGraphicFramePr/>
          <p:nvPr/>
        </p:nvGraphicFramePr>
        <p:xfrm>
          <a:off x="936713" y="2525156"/>
          <a:ext cx="3000000" cy="3000000"/>
        </p:xfrm>
        <a:graphic>
          <a:graphicData uri="http://schemas.openxmlformats.org/drawingml/2006/table">
            <a:tbl>
              <a:tblPr>
                <a:noFill/>
                <a:tableStyleId>{918082BD-1FE5-456A-B40D-46E32209EFC9}</a:tableStyleId>
              </a:tblPr>
              <a:tblGrid>
                <a:gridCol w="701975"/>
                <a:gridCol w="881175"/>
                <a:gridCol w="1436625"/>
                <a:gridCol w="1392975"/>
              </a:tblGrid>
              <a:tr h="331450">
                <a:tc gridSpan="2" rowSpan="2">
                  <a:txBody>
                    <a:bodyPr/>
                    <a:lstStyle/>
                    <a:p>
                      <a:pPr indent="0" lvl="0" marL="0" rtl="0" algn="l">
                        <a:spcBef>
                          <a:spcPts val="0"/>
                        </a:spcBef>
                        <a:spcAft>
                          <a:spcPts val="0"/>
                        </a:spcAft>
                        <a:buNone/>
                      </a:pPr>
                      <a:r>
                        <a:t/>
                      </a:r>
                      <a:endParaRPr sz="1100"/>
                    </a:p>
                  </a:txBody>
                  <a:tcPr marT="68575" marB="68575" marR="68575" marL="68575">
                    <a:lnB cap="flat" cmpd="sng" w="9525">
                      <a:solidFill>
                        <a:srgbClr val="9E9E9E"/>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b="1" lang="en" sz="1300">
                          <a:solidFill>
                            <a:schemeClr val="accent1"/>
                          </a:solidFill>
                        </a:rPr>
                        <a:t>Classe prédite</a:t>
                      </a:r>
                      <a:endParaRPr b="1" sz="1300">
                        <a:solidFill>
                          <a:schemeClr val="accent1"/>
                        </a:solidFill>
                      </a:endParaRPr>
                    </a:p>
                  </a:txBody>
                  <a:tcPr marT="68575" marB="68575" marR="68575" marL="68575" anchor="b"/>
                </a:tc>
                <a:tc hMerge="1"/>
              </a:tr>
              <a:tr h="307300">
                <a:tc gridSpan="2" vMerge="1"/>
                <a:tc hMerge="1" vMerge="1"/>
                <a:tc>
                  <a:txBody>
                    <a:bodyPr/>
                    <a:lstStyle/>
                    <a:p>
                      <a:pPr indent="0" lvl="0" marL="0" rtl="0" algn="l">
                        <a:spcBef>
                          <a:spcPts val="0"/>
                        </a:spcBef>
                        <a:spcAft>
                          <a:spcPts val="0"/>
                        </a:spcAft>
                        <a:buNone/>
                      </a:pPr>
                      <a:r>
                        <a:rPr lang="en" sz="1100">
                          <a:solidFill>
                            <a:schemeClr val="dk1"/>
                          </a:solidFill>
                        </a:rPr>
                        <a:t>    </a:t>
                      </a:r>
                      <a:r>
                        <a:rPr lang="en" sz="1100">
                          <a:solidFill>
                            <a:schemeClr val="dk1"/>
                          </a:solidFill>
                        </a:rPr>
                        <a:t>Positif</a:t>
                      </a:r>
                      <a:endParaRPr sz="1100"/>
                    </a:p>
                  </a:txBody>
                  <a:tcPr marT="68575" marB="68575" marR="68575" marL="68575">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   </a:t>
                      </a:r>
                      <a:r>
                        <a:rPr lang="en" sz="1100">
                          <a:solidFill>
                            <a:schemeClr val="dk1"/>
                          </a:solidFill>
                        </a:rPr>
                        <a:t>Négatif</a:t>
                      </a:r>
                      <a:endParaRPr sz="1100"/>
                    </a:p>
                  </a:txBody>
                  <a:tcPr marT="68575" marB="68575" marR="68575" marL="68575">
                    <a:lnB cap="flat" cmpd="sng" w="19050">
                      <a:solidFill>
                        <a:schemeClr val="accent1"/>
                      </a:solidFill>
                      <a:prstDash val="solid"/>
                      <a:round/>
                      <a:headEnd len="sm" w="sm" type="none"/>
                      <a:tailEnd len="sm" w="sm" type="none"/>
                    </a:lnB>
                  </a:tcPr>
                </a:tc>
              </a:tr>
              <a:tr h="592825">
                <a:tc rowSpan="2">
                  <a:txBody>
                    <a:bodyPr/>
                    <a:lstStyle/>
                    <a:p>
                      <a:pPr indent="0" lvl="0" marL="0" rtl="0" algn="l">
                        <a:spcBef>
                          <a:spcPts val="0"/>
                        </a:spcBef>
                        <a:spcAft>
                          <a:spcPts val="0"/>
                        </a:spcAft>
                        <a:buNone/>
                      </a:pPr>
                      <a:r>
                        <a:t/>
                      </a:r>
                      <a:endParaRPr sz="1100">
                        <a:solidFill>
                          <a:schemeClr val="accent1"/>
                        </a:solidFill>
                      </a:endParaRPr>
                    </a:p>
                    <a:p>
                      <a:pPr indent="0" lvl="0" marL="0" rtl="0" algn="ctr">
                        <a:spcBef>
                          <a:spcPts val="0"/>
                        </a:spcBef>
                        <a:spcAft>
                          <a:spcPts val="0"/>
                        </a:spcAft>
                        <a:buNone/>
                      </a:pPr>
                      <a:r>
                        <a:t/>
                      </a:r>
                      <a:endParaRPr b="1" sz="1100">
                        <a:solidFill>
                          <a:schemeClr val="accent1"/>
                        </a:solidFill>
                      </a:endParaRPr>
                    </a:p>
                    <a:p>
                      <a:pPr indent="0" lvl="0" marL="0" rtl="0" algn="ctr">
                        <a:spcBef>
                          <a:spcPts val="0"/>
                        </a:spcBef>
                        <a:spcAft>
                          <a:spcPts val="0"/>
                        </a:spcAft>
                        <a:buNone/>
                      </a:pPr>
                      <a:r>
                        <a:rPr b="1" lang="en" sz="1300">
                          <a:solidFill>
                            <a:schemeClr val="accent1"/>
                          </a:solidFill>
                        </a:rPr>
                        <a:t>Vraie classe</a:t>
                      </a:r>
                      <a:endParaRPr b="1" sz="1300">
                        <a:solidFill>
                          <a:schemeClr val="accent1"/>
                        </a:solidFill>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Positif</a:t>
                      </a:r>
                      <a:endParaRPr sz="1100"/>
                    </a:p>
                  </a:txBody>
                  <a:tcPr marT="68575" marB="68575" marR="68575" marL="68575">
                    <a:lnL cap="flat" cmpd="sng" w="9525">
                      <a:solidFill>
                        <a:srgbClr val="9E9E9E"/>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Vrais positifs (VP)</a:t>
                      </a:r>
                      <a:endParaRPr sz="1100">
                        <a:solidFill>
                          <a:schemeClr val="dk1"/>
                        </a:solidFill>
                      </a:endParaRPr>
                    </a:p>
                    <a:p>
                      <a:pPr indent="0" lvl="0" marL="0" rtl="0" algn="ctr">
                        <a:spcBef>
                          <a:spcPts val="0"/>
                        </a:spcBef>
                        <a:spcAft>
                          <a:spcPts val="0"/>
                        </a:spcAft>
                        <a:buNone/>
                      </a:pPr>
                      <a:r>
                        <a:t/>
                      </a:r>
                      <a:endParaRPr sz="1100"/>
                    </a:p>
                  </a:txBody>
                  <a:tcPr marT="68575" marB="68575" marR="68575" marL="6857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Faux négatifs (FN)</a:t>
                      </a:r>
                      <a:endParaRPr sz="1100"/>
                    </a:p>
                  </a:txBody>
                  <a:tcPr marT="68575" marB="68575" marR="68575" marL="6857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650950">
                <a:tc vMerge="1"/>
                <a:tc>
                  <a:txBody>
                    <a:bodyPr/>
                    <a:lstStyle/>
                    <a:p>
                      <a:pPr indent="0" lvl="0" marL="0" rtl="0" algn="ctr">
                        <a:spcBef>
                          <a:spcPts val="0"/>
                        </a:spcBef>
                        <a:spcAft>
                          <a:spcPts val="0"/>
                        </a:spcAft>
                        <a:buNone/>
                      </a:pPr>
                      <a:r>
                        <a:rPr lang="en" sz="1100">
                          <a:solidFill>
                            <a:schemeClr val="dk1"/>
                          </a:solidFill>
                        </a:rPr>
                        <a:t>Négatif</a:t>
                      </a:r>
                      <a:endParaRPr sz="1100"/>
                    </a:p>
                  </a:txBody>
                  <a:tcPr marT="68575" marB="68575" marR="68575" marL="68575">
                    <a:lnL cap="flat" cmpd="sng" w="9525">
                      <a:solidFill>
                        <a:srgbClr val="9E9E9E"/>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Faux positifs (FP)</a:t>
                      </a:r>
                      <a:endParaRPr sz="1100"/>
                    </a:p>
                  </a:txBody>
                  <a:tcPr marT="68575" marB="68575" marR="68575" marL="6857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Vrais négatifs (VN)</a:t>
                      </a:r>
                      <a:endParaRPr sz="1100"/>
                    </a:p>
                  </a:txBody>
                  <a:tcPr marT="68575" marB="68575" marR="68575" marL="6857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824" name="Google Shape;824;p98"/>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Matrice de confusion </a:t>
            </a:r>
            <a:endParaRPr/>
          </a:p>
        </p:txBody>
      </p:sp>
      <p:pic>
        <p:nvPicPr>
          <p:cNvPr id="825" name="Google Shape;825;p98"/>
          <p:cNvPicPr preferRelativeResize="0"/>
          <p:nvPr/>
        </p:nvPicPr>
        <p:blipFill>
          <a:blip r:embed="rId3">
            <a:alphaModFix/>
          </a:blip>
          <a:stretch>
            <a:fillRect/>
          </a:stretch>
        </p:blipFill>
        <p:spPr>
          <a:xfrm>
            <a:off x="7275994" y="1794450"/>
            <a:ext cx="700388" cy="700388"/>
          </a:xfrm>
          <a:prstGeom prst="rect">
            <a:avLst/>
          </a:prstGeom>
          <a:noFill/>
          <a:ln>
            <a:noFill/>
          </a:ln>
        </p:spPr>
      </p:pic>
      <p:pic>
        <p:nvPicPr>
          <p:cNvPr id="826" name="Google Shape;826;p98"/>
          <p:cNvPicPr preferRelativeResize="0"/>
          <p:nvPr/>
        </p:nvPicPr>
        <p:blipFill>
          <a:blip r:embed="rId4">
            <a:alphaModFix/>
          </a:blip>
          <a:stretch>
            <a:fillRect/>
          </a:stretch>
        </p:blipFill>
        <p:spPr>
          <a:xfrm>
            <a:off x="3200400" y="2903925"/>
            <a:ext cx="540898" cy="205740"/>
          </a:xfrm>
          <a:prstGeom prst="rect">
            <a:avLst/>
          </a:prstGeom>
          <a:noFill/>
          <a:ln>
            <a:noFill/>
          </a:ln>
        </p:spPr>
      </p:pic>
      <p:pic>
        <p:nvPicPr>
          <p:cNvPr id="827" name="Google Shape;827;p98"/>
          <p:cNvPicPr preferRelativeResize="0"/>
          <p:nvPr/>
        </p:nvPicPr>
        <p:blipFill>
          <a:blip r:embed="rId5">
            <a:alphaModFix/>
          </a:blip>
          <a:stretch>
            <a:fillRect/>
          </a:stretch>
        </p:blipFill>
        <p:spPr>
          <a:xfrm>
            <a:off x="4629150" y="2903934"/>
            <a:ext cx="540898" cy="205740"/>
          </a:xfrm>
          <a:prstGeom prst="rect">
            <a:avLst/>
          </a:prstGeom>
          <a:noFill/>
          <a:ln>
            <a:noFill/>
          </a:ln>
        </p:spPr>
      </p:pic>
      <p:pic>
        <p:nvPicPr>
          <p:cNvPr id="828" name="Google Shape;828;p98"/>
          <p:cNvPicPr preferRelativeResize="0"/>
          <p:nvPr/>
        </p:nvPicPr>
        <p:blipFill>
          <a:blip r:embed="rId6">
            <a:alphaModFix/>
          </a:blip>
          <a:stretch>
            <a:fillRect/>
          </a:stretch>
        </p:blipFill>
        <p:spPr>
          <a:xfrm>
            <a:off x="1771650" y="4071938"/>
            <a:ext cx="615958" cy="205740"/>
          </a:xfrm>
          <a:prstGeom prst="rect">
            <a:avLst/>
          </a:prstGeom>
          <a:noFill/>
          <a:ln>
            <a:noFill/>
          </a:ln>
        </p:spPr>
      </p:pic>
      <p:pic>
        <p:nvPicPr>
          <p:cNvPr id="829" name="Google Shape;829;p98"/>
          <p:cNvPicPr preferRelativeResize="0"/>
          <p:nvPr/>
        </p:nvPicPr>
        <p:blipFill>
          <a:blip r:embed="rId7">
            <a:alphaModFix/>
          </a:blip>
          <a:stretch>
            <a:fillRect/>
          </a:stretch>
        </p:blipFill>
        <p:spPr>
          <a:xfrm>
            <a:off x="1771650" y="3443288"/>
            <a:ext cx="615958" cy="205740"/>
          </a:xfrm>
          <a:prstGeom prst="rect">
            <a:avLst/>
          </a:prstGeom>
          <a:noFill/>
          <a:ln>
            <a:noFill/>
          </a:ln>
        </p:spPr>
      </p:pic>
      <p:sp>
        <p:nvSpPr>
          <p:cNvPr id="830" name="Google Shape;830;p98"/>
          <p:cNvSpPr txBox="1"/>
          <p:nvPr/>
        </p:nvSpPr>
        <p:spPr>
          <a:xfrm>
            <a:off x="5648625" y="3185644"/>
            <a:ext cx="29298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Clr>
                <a:schemeClr val="dk1"/>
              </a:buClr>
              <a:buSzPts val="800"/>
              <a:buFont typeface="Arial"/>
              <a:buNone/>
            </a:pPr>
            <a:r>
              <a:rPr lang="en" sz="1100">
                <a:solidFill>
                  <a:schemeClr val="dk1"/>
                </a:solidFill>
              </a:rPr>
              <a:t>Nombre de bonnes classifications: VP+VN</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Nombre d'erreurs: FN+FP</a:t>
            </a:r>
            <a:endParaRPr sz="1100">
              <a:latin typeface="Century Gothic"/>
              <a:ea typeface="Century Gothic"/>
              <a:cs typeface="Century Gothic"/>
              <a:sym typeface="Century Gothic"/>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99"/>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Exemple de matrice de confusion pour des sujets atteints de la Covid-19</a:t>
            </a:r>
            <a:endParaRPr/>
          </a:p>
        </p:txBody>
      </p:sp>
      <p:pic>
        <p:nvPicPr>
          <p:cNvPr id="836" name="Google Shape;836;p99"/>
          <p:cNvPicPr preferRelativeResize="0"/>
          <p:nvPr/>
        </p:nvPicPr>
        <p:blipFill>
          <a:blip r:embed="rId3">
            <a:alphaModFix/>
          </a:blip>
          <a:stretch>
            <a:fillRect/>
          </a:stretch>
        </p:blipFill>
        <p:spPr>
          <a:xfrm>
            <a:off x="1085850" y="2073263"/>
            <a:ext cx="3895125" cy="2555888"/>
          </a:xfrm>
          <a:prstGeom prst="rect">
            <a:avLst/>
          </a:prstGeom>
          <a:noFill/>
          <a:ln>
            <a:noFill/>
          </a:ln>
        </p:spPr>
      </p:pic>
      <p:pic>
        <p:nvPicPr>
          <p:cNvPr id="837" name="Google Shape;837;p99"/>
          <p:cNvPicPr preferRelativeResize="0"/>
          <p:nvPr/>
        </p:nvPicPr>
        <p:blipFill>
          <a:blip r:embed="rId4">
            <a:alphaModFix/>
          </a:blip>
          <a:stretch>
            <a:fillRect/>
          </a:stretch>
        </p:blipFill>
        <p:spPr>
          <a:xfrm>
            <a:off x="5492653" y="2424853"/>
            <a:ext cx="3383976" cy="1604772"/>
          </a:xfrm>
          <a:prstGeom prst="rect">
            <a:avLst/>
          </a:prstGeom>
          <a:noFill/>
          <a:ln>
            <a:noFill/>
          </a:ln>
        </p:spPr>
      </p:pic>
      <p:sp>
        <p:nvSpPr>
          <p:cNvPr id="838" name="Google Shape;838;p99"/>
          <p:cNvSpPr txBox="1"/>
          <p:nvPr/>
        </p:nvSpPr>
        <p:spPr>
          <a:xfrm>
            <a:off x="632888" y="1466700"/>
            <a:ext cx="6107700" cy="477300"/>
          </a:xfrm>
          <a:prstGeom prst="rect">
            <a:avLst/>
          </a:prstGeom>
          <a:noFill/>
          <a:ln>
            <a:noFill/>
          </a:ln>
        </p:spPr>
        <p:txBody>
          <a:bodyPr anchorCtr="0" anchor="t" bIns="68575" lIns="68575" spcFirstLastPara="1" rIns="68575" wrap="square" tIns="68575">
            <a:spAutoFit/>
          </a:bodyPr>
          <a:lstStyle/>
          <a:p>
            <a:pPr indent="-234950" lvl="0" marL="342900" rtl="0" algn="l">
              <a:spcBef>
                <a:spcPts val="0"/>
              </a:spcBef>
              <a:spcAft>
                <a:spcPts val="0"/>
              </a:spcAft>
              <a:buSzPts val="1100"/>
              <a:buFont typeface="Century Gothic"/>
              <a:buChar char="●"/>
            </a:pPr>
            <a:r>
              <a:rPr lang="en" sz="1100">
                <a:latin typeface="Century Gothic"/>
                <a:ea typeface="Century Gothic"/>
                <a:cs typeface="Century Gothic"/>
                <a:sym typeface="Century Gothic"/>
              </a:rPr>
              <a:t>On suppose que 80% des sujets allant se faire tester sont atteints de la maladie.</a:t>
            </a:r>
            <a:endParaRPr sz="1100">
              <a:latin typeface="Century Gothic"/>
              <a:ea typeface="Century Gothic"/>
              <a:cs typeface="Century Gothic"/>
              <a:sym typeface="Century Gothic"/>
            </a:endParaRPr>
          </a:p>
          <a:p>
            <a:pPr indent="-234950" lvl="0" marL="342900" rtl="0" algn="l">
              <a:spcBef>
                <a:spcPts val="0"/>
              </a:spcBef>
              <a:spcAft>
                <a:spcPts val="0"/>
              </a:spcAft>
              <a:buSzPts val="1100"/>
              <a:buFont typeface="Century Gothic"/>
              <a:buChar char="●"/>
            </a:pPr>
            <a:r>
              <a:rPr lang="en" sz="1100">
                <a:latin typeface="Century Gothic"/>
                <a:ea typeface="Century Gothic"/>
                <a:cs typeface="Century Gothic"/>
                <a:sym typeface="Century Gothic"/>
              </a:rPr>
              <a:t>Les chiffres sont ramenés à une population de 100 individus. </a:t>
            </a:r>
            <a:endParaRPr sz="1100">
              <a:latin typeface="Century Gothic"/>
              <a:ea typeface="Century Gothic"/>
              <a:cs typeface="Century Gothic"/>
              <a:sym typeface="Century Gothic"/>
            </a:endParaRPr>
          </a:p>
        </p:txBody>
      </p:sp>
      <p:sp>
        <p:nvSpPr>
          <p:cNvPr id="839" name="Google Shape;839;p99"/>
          <p:cNvSpPr txBox="1"/>
          <p:nvPr/>
        </p:nvSpPr>
        <p:spPr>
          <a:xfrm>
            <a:off x="5773931" y="4126181"/>
            <a:ext cx="28932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Matrice de confusion correspondante</a:t>
            </a:r>
            <a:endParaRPr sz="1100">
              <a:latin typeface="Century Gothic"/>
              <a:ea typeface="Century Gothic"/>
              <a:cs typeface="Century Gothic"/>
              <a:sym typeface="Century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0"/>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t>Exactitude (</a:t>
            </a:r>
            <a:r>
              <a:rPr i="1" lang="en"/>
              <a:t>Accuracy</a:t>
            </a:r>
            <a:r>
              <a:rPr lang="en"/>
              <a:t>)</a:t>
            </a:r>
            <a:endParaRPr/>
          </a:p>
          <a:p>
            <a:pPr indent="0" lvl="0" marL="0" rtl="0" algn="l">
              <a:spcBef>
                <a:spcPts val="0"/>
              </a:spcBef>
              <a:spcAft>
                <a:spcPts val="0"/>
              </a:spcAft>
              <a:buNone/>
            </a:pPr>
            <a:r>
              <a:t/>
            </a:r>
            <a:endParaRPr/>
          </a:p>
        </p:txBody>
      </p:sp>
      <p:sp>
        <p:nvSpPr>
          <p:cNvPr id="845" name="Google Shape;845;p100"/>
          <p:cNvSpPr txBox="1"/>
          <p:nvPr>
            <p:ph idx="1" type="body"/>
          </p:nvPr>
        </p:nvSpPr>
        <p:spPr>
          <a:xfrm>
            <a:off x="392906" y="1505723"/>
            <a:ext cx="8357100" cy="23391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C’est la métrique la plus simple et la plus intuitive de toutes.</a:t>
            </a:r>
            <a:endParaRPr/>
          </a:p>
          <a:p>
            <a:pPr indent="0" lvl="0" marL="342900" rtl="0" algn="l">
              <a:spcBef>
                <a:spcPts val="1200"/>
              </a:spcBef>
              <a:spcAft>
                <a:spcPts val="0"/>
              </a:spcAft>
              <a:buNone/>
            </a:pPr>
            <a:r>
              <a:t/>
            </a:r>
            <a:endParaRPr/>
          </a:p>
          <a:p>
            <a:pPr indent="-254000" lvl="0" marL="342900" rtl="0" algn="l">
              <a:spcBef>
                <a:spcPts val="1200"/>
              </a:spcBef>
              <a:spcAft>
                <a:spcPts val="0"/>
              </a:spcAft>
              <a:buSzPts val="1400"/>
              <a:buChar char="■"/>
            </a:pPr>
            <a:r>
              <a:rPr lang="en"/>
              <a:t>Elle indique la fraction de bonnes prédictions, parmi toutes les prédictions effectuées.</a:t>
            </a:r>
            <a:endParaRPr/>
          </a:p>
          <a:p>
            <a:pPr indent="0" lvl="0" marL="342900" rtl="0" algn="l">
              <a:spcBef>
                <a:spcPts val="1200"/>
              </a:spcBef>
              <a:spcAft>
                <a:spcPts val="0"/>
              </a:spcAft>
              <a:buNone/>
            </a:pPr>
            <a:r>
              <a:t/>
            </a:r>
            <a:endParaRPr/>
          </a:p>
          <a:p>
            <a:pPr indent="-254000" lvl="0" marL="342900" rtl="0" algn="l">
              <a:spcBef>
                <a:spcPts val="1200"/>
              </a:spcBef>
              <a:spcAft>
                <a:spcPts val="0"/>
              </a:spcAft>
              <a:buSzPts val="1400"/>
              <a:buChar char="■"/>
            </a:pPr>
            <a:r>
              <a:rPr lang="en"/>
              <a:t>Exemple: parmi les 100 personnes testées, 75 ont reçu un diagnostic correct.</a:t>
            </a:r>
            <a:r>
              <a:rPr lang="en" sz="1500"/>
              <a:t>  </a:t>
            </a:r>
            <a:endParaRPr/>
          </a:p>
          <a:p>
            <a:pPr indent="0" lvl="0" marL="342900" rtl="0" algn="l">
              <a:spcBef>
                <a:spcPts val="1200"/>
              </a:spcBef>
              <a:spcAft>
                <a:spcPts val="1200"/>
              </a:spcAft>
              <a:buNone/>
            </a:pPr>
            <a:r>
              <a:t/>
            </a:r>
            <a:endParaRPr/>
          </a:p>
        </p:txBody>
      </p:sp>
      <p:pic>
        <p:nvPicPr>
          <p:cNvPr id="846" name="Google Shape;846;p100"/>
          <p:cNvPicPr preferRelativeResize="0"/>
          <p:nvPr/>
        </p:nvPicPr>
        <p:blipFill>
          <a:blip r:embed="rId3">
            <a:alphaModFix/>
          </a:blip>
          <a:stretch>
            <a:fillRect/>
          </a:stretch>
        </p:blipFill>
        <p:spPr>
          <a:xfrm>
            <a:off x="2174409" y="3657422"/>
            <a:ext cx="2604669" cy="1234440"/>
          </a:xfrm>
          <a:prstGeom prst="rect">
            <a:avLst/>
          </a:prstGeom>
          <a:noFill/>
          <a:ln>
            <a:noFill/>
          </a:ln>
        </p:spPr>
      </p:pic>
      <p:pic>
        <p:nvPicPr>
          <p:cNvPr id="847" name="Google Shape;847;p100"/>
          <p:cNvPicPr preferRelativeResize="0"/>
          <p:nvPr/>
        </p:nvPicPr>
        <p:blipFill>
          <a:blip r:embed="rId4">
            <a:alphaModFix/>
          </a:blip>
          <a:stretch>
            <a:fillRect/>
          </a:stretch>
        </p:blipFill>
        <p:spPr>
          <a:xfrm>
            <a:off x="5128819" y="3901609"/>
            <a:ext cx="2954429" cy="822961"/>
          </a:xfrm>
          <a:prstGeom prst="rect">
            <a:avLst/>
          </a:prstGeom>
          <a:noFill/>
          <a:ln>
            <a:noFill/>
          </a:ln>
        </p:spPr>
      </p:pic>
      <p:sp>
        <p:nvSpPr>
          <p:cNvPr id="848" name="Google Shape;848;p100"/>
          <p:cNvSpPr/>
          <p:nvPr/>
        </p:nvSpPr>
        <p:spPr>
          <a:xfrm rot="1072881">
            <a:off x="3100873" y="4244307"/>
            <a:ext cx="1590637" cy="413551"/>
          </a:xfrm>
          <a:prstGeom prst="ellipse">
            <a:avLst/>
          </a:prstGeom>
          <a:noFill/>
          <a:ln cap="flat" cmpd="sng" w="19050">
            <a:solidFill>
              <a:srgbClr val="FF0000"/>
            </a:solidFill>
            <a:prstDash val="lg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1"/>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t>Exactitude (</a:t>
            </a:r>
            <a:r>
              <a:rPr i="1" lang="en"/>
              <a:t>Accuracy</a:t>
            </a:r>
            <a:r>
              <a:rPr lang="en"/>
              <a:t>)</a:t>
            </a:r>
            <a:endParaRPr/>
          </a:p>
          <a:p>
            <a:pPr indent="0" lvl="0" marL="0" rtl="0" algn="l">
              <a:spcBef>
                <a:spcPts val="0"/>
              </a:spcBef>
              <a:spcAft>
                <a:spcPts val="0"/>
              </a:spcAft>
              <a:buNone/>
            </a:pPr>
            <a:r>
              <a:t/>
            </a:r>
            <a:endParaRPr/>
          </a:p>
        </p:txBody>
      </p:sp>
      <p:sp>
        <p:nvSpPr>
          <p:cNvPr id="854" name="Google Shape;854;p101"/>
          <p:cNvSpPr txBox="1"/>
          <p:nvPr>
            <p:ph idx="1" type="body"/>
          </p:nvPr>
        </p:nvSpPr>
        <p:spPr>
          <a:xfrm>
            <a:off x="392906" y="1391417"/>
            <a:ext cx="8357100" cy="33057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Pour certaines maladies rares, il arrive qu’on mesure un exactitude de l’ordre de 95%. </a:t>
            </a:r>
            <a:endParaRPr/>
          </a:p>
          <a:p>
            <a:pPr indent="-254000" lvl="0" marL="342900" rtl="0" algn="l">
              <a:spcBef>
                <a:spcPts val="0"/>
              </a:spcBef>
              <a:spcAft>
                <a:spcPts val="0"/>
              </a:spcAft>
              <a:buSzPts val="1400"/>
              <a:buChar char="●"/>
            </a:pPr>
            <a:r>
              <a:rPr lang="en"/>
              <a:t>Est-ce r</a:t>
            </a:r>
            <a:r>
              <a:rPr b="1" lang="en"/>
              <a:t>éellement une bonne performance en détection ?</a:t>
            </a:r>
            <a:endParaRPr b="1"/>
          </a:p>
          <a:p>
            <a:pPr indent="0" lvl="0" marL="34290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855" name="Google Shape;855;p101"/>
          <p:cNvPicPr preferRelativeResize="0"/>
          <p:nvPr/>
        </p:nvPicPr>
        <p:blipFill>
          <a:blip r:embed="rId3">
            <a:alphaModFix/>
          </a:blip>
          <a:stretch>
            <a:fillRect/>
          </a:stretch>
        </p:blipFill>
        <p:spPr>
          <a:xfrm>
            <a:off x="5009765" y="3377157"/>
            <a:ext cx="1075349" cy="71186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2"/>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t>Exactitude (</a:t>
            </a:r>
            <a:r>
              <a:rPr i="1" lang="en"/>
              <a:t>Accuracy</a:t>
            </a:r>
            <a:r>
              <a:rPr lang="en"/>
              <a:t>)</a:t>
            </a:r>
            <a:endParaRPr/>
          </a:p>
          <a:p>
            <a:pPr indent="0" lvl="0" marL="0" rtl="0" algn="l">
              <a:spcBef>
                <a:spcPts val="0"/>
              </a:spcBef>
              <a:spcAft>
                <a:spcPts val="0"/>
              </a:spcAft>
              <a:buNone/>
            </a:pPr>
            <a:r>
              <a:t/>
            </a:r>
            <a:endParaRPr/>
          </a:p>
        </p:txBody>
      </p:sp>
      <p:sp>
        <p:nvSpPr>
          <p:cNvPr id="861" name="Google Shape;861;p102"/>
          <p:cNvSpPr txBox="1"/>
          <p:nvPr>
            <p:ph idx="1" type="body"/>
          </p:nvPr>
        </p:nvSpPr>
        <p:spPr>
          <a:xfrm>
            <a:off x="392906" y="1391417"/>
            <a:ext cx="8357100" cy="33057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Pour certaines maladies rares, il arrive qu’on mesure un exactitude de l’ordre de 95%. </a:t>
            </a:r>
            <a:endParaRPr/>
          </a:p>
          <a:p>
            <a:pPr indent="-254000" lvl="0" marL="342900" rtl="0" algn="l">
              <a:spcBef>
                <a:spcPts val="0"/>
              </a:spcBef>
              <a:spcAft>
                <a:spcPts val="0"/>
              </a:spcAft>
              <a:buSzPts val="1400"/>
              <a:buChar char="●"/>
            </a:pPr>
            <a:r>
              <a:rPr lang="en"/>
              <a:t>Est-ce réellement une bonne performance en détection ?</a:t>
            </a:r>
            <a:endParaRPr/>
          </a:p>
          <a:p>
            <a:pPr indent="0" lvl="0" marL="342900" rtl="0" algn="l">
              <a:spcBef>
                <a:spcPts val="1200"/>
              </a:spcBef>
              <a:spcAft>
                <a:spcPts val="0"/>
              </a:spcAft>
              <a:buNone/>
            </a:pPr>
            <a:r>
              <a:t/>
            </a:r>
            <a:endParaRPr/>
          </a:p>
          <a:p>
            <a:pPr indent="-254000" lvl="0" marL="342900" rtl="0" algn="l">
              <a:spcBef>
                <a:spcPts val="1200"/>
              </a:spcBef>
              <a:spcAft>
                <a:spcPts val="0"/>
              </a:spcAft>
              <a:buSzPts val="1400"/>
              <a:buChar char="●"/>
            </a:pPr>
            <a:r>
              <a:rPr b="1" lang="en">
                <a:solidFill>
                  <a:srgbClr val="FF0000"/>
                </a:solidFill>
                <a:highlight>
                  <a:srgbClr val="FFFF00"/>
                </a:highlight>
              </a:rPr>
              <a:t>Dans le cas de données non-équilibrées, l’exactitude n’est pas une métrique utile.</a:t>
            </a:r>
            <a:r>
              <a:rPr lang="en" sz="1800"/>
              <a:t> </a:t>
            </a:r>
            <a:endParaRPr/>
          </a:p>
          <a:p>
            <a:pPr indent="0" lvl="0" marL="342900" rtl="0" algn="l">
              <a:spcBef>
                <a:spcPts val="1200"/>
              </a:spcBef>
              <a:spcAft>
                <a:spcPts val="0"/>
              </a:spcAft>
              <a:buNone/>
            </a:pPr>
            <a:r>
              <a:t/>
            </a:r>
            <a:endParaRPr/>
          </a:p>
          <a:p>
            <a:pPr indent="0" lvl="0" marL="0" rtl="0" algn="l">
              <a:spcBef>
                <a:spcPts val="1200"/>
              </a:spcBef>
              <a:spcAft>
                <a:spcPts val="0"/>
              </a:spcAft>
              <a:buNone/>
            </a:pPr>
            <a:r>
              <a:t/>
            </a:r>
            <a:endParaRPr/>
          </a:p>
          <a:p>
            <a:pPr indent="-254000" lvl="0" marL="342900" rtl="0" algn="l">
              <a:spcBef>
                <a:spcPts val="1200"/>
              </a:spcBef>
              <a:spcAft>
                <a:spcPts val="0"/>
              </a:spcAft>
              <a:buSzPts val="1400"/>
              <a:buChar char="●"/>
            </a:pPr>
            <a:r>
              <a:rPr lang="en"/>
              <a:t>Exemple pour une maladie rare</a:t>
            </a:r>
            <a:endParaRPr/>
          </a:p>
          <a:p>
            <a:pPr indent="-279400" lvl="1" marL="685800" rtl="0" algn="l">
              <a:spcBef>
                <a:spcPts val="0"/>
              </a:spcBef>
              <a:spcAft>
                <a:spcPts val="0"/>
              </a:spcAft>
              <a:buSzPts val="1800"/>
              <a:buChar char="○"/>
            </a:pPr>
            <a:r>
              <a:rPr lang="en"/>
              <a:t>1000 sujets testés: 950 sains et 50 malades</a:t>
            </a:r>
            <a:endParaRPr/>
          </a:p>
          <a:p>
            <a:pPr indent="-279400" lvl="1" marL="685800" marR="0" rtl="0" algn="l">
              <a:lnSpc>
                <a:spcPct val="90000"/>
              </a:lnSpc>
              <a:spcBef>
                <a:spcPts val="0"/>
              </a:spcBef>
              <a:spcAft>
                <a:spcPts val="0"/>
              </a:spcAft>
              <a:buSzPts val="1800"/>
              <a:buChar char="○"/>
            </a:pPr>
            <a:r>
              <a:rPr lang="en"/>
              <a:t>Un test trivial, qui indique toujours un sujet sain, a raison 950 fois sur 1000, soit une exactitude de 95%!</a:t>
            </a:r>
            <a:endParaRPr/>
          </a:p>
          <a:p>
            <a:pPr indent="0" lvl="0" marL="0" rtl="0" algn="l">
              <a:spcBef>
                <a:spcPts val="500"/>
              </a:spcBef>
              <a:spcAft>
                <a:spcPts val="0"/>
              </a:spcAft>
              <a:buNone/>
            </a:pPr>
            <a:r>
              <a:t/>
            </a:r>
            <a:endParaRPr b="1"/>
          </a:p>
          <a:p>
            <a:pPr indent="0" lvl="0" marL="0" rtl="0" algn="l">
              <a:spcBef>
                <a:spcPts val="1200"/>
              </a:spcBef>
              <a:spcAft>
                <a:spcPts val="1200"/>
              </a:spcAft>
              <a:buNone/>
            </a:pPr>
            <a:r>
              <a:t/>
            </a:r>
            <a:endParaRPr/>
          </a:p>
        </p:txBody>
      </p:sp>
      <p:pic>
        <p:nvPicPr>
          <p:cNvPr id="862" name="Google Shape;862;p102"/>
          <p:cNvPicPr preferRelativeResize="0"/>
          <p:nvPr/>
        </p:nvPicPr>
        <p:blipFill>
          <a:blip r:embed="rId3">
            <a:alphaModFix/>
          </a:blip>
          <a:stretch>
            <a:fillRect/>
          </a:stretch>
        </p:blipFill>
        <p:spPr>
          <a:xfrm>
            <a:off x="5009765" y="3377157"/>
            <a:ext cx="1075349" cy="71186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03"/>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Rappel (</a:t>
            </a:r>
            <a:r>
              <a:rPr i="1" lang="en"/>
              <a:t>Recall</a:t>
            </a:r>
            <a:r>
              <a:rPr lang="en"/>
              <a:t>)</a:t>
            </a:r>
            <a:endParaRPr/>
          </a:p>
        </p:txBody>
      </p:sp>
      <p:sp>
        <p:nvSpPr>
          <p:cNvPr id="868" name="Google Shape;868;p103"/>
          <p:cNvSpPr txBox="1"/>
          <p:nvPr>
            <p:ph idx="1" type="body"/>
          </p:nvPr>
        </p:nvSpPr>
        <p:spPr>
          <a:xfrm>
            <a:off x="392906" y="1489969"/>
            <a:ext cx="6836100" cy="3382800"/>
          </a:xfrm>
          <a:prstGeom prst="rect">
            <a:avLst/>
          </a:prstGeom>
        </p:spPr>
        <p:txBody>
          <a:bodyPr anchorCtr="0" anchor="t" bIns="0" lIns="0" spcFirstLastPara="1" rIns="0" wrap="square" tIns="0">
            <a:noAutofit/>
          </a:bodyPr>
          <a:lstStyle/>
          <a:p>
            <a:pPr indent="-260350" lvl="0" marL="342900" rtl="0" algn="l">
              <a:spcBef>
                <a:spcPts val="500"/>
              </a:spcBef>
              <a:spcAft>
                <a:spcPts val="0"/>
              </a:spcAft>
              <a:buSzPts val="1500"/>
              <a:buChar char="●"/>
            </a:pPr>
            <a:r>
              <a:rPr lang="en" sz="1500"/>
              <a:t>Rappel (ou sensibilité) : Probabilité d’une prévision positive pour un cas positif. </a:t>
            </a:r>
            <a:endParaRPr sz="1500"/>
          </a:p>
          <a:p>
            <a:pPr indent="0" lvl="0" marL="342900" rtl="0" algn="l">
              <a:spcBef>
                <a:spcPts val="1200"/>
              </a:spcBef>
              <a:spcAft>
                <a:spcPts val="0"/>
              </a:spcAft>
              <a:buNone/>
            </a:pPr>
            <a:r>
              <a:t/>
            </a:r>
            <a:endParaRPr sz="1500"/>
          </a:p>
          <a:p>
            <a:pPr indent="-260350" lvl="0" marL="342900" rtl="0" algn="l">
              <a:spcBef>
                <a:spcPts val="1200"/>
              </a:spcBef>
              <a:spcAft>
                <a:spcPts val="0"/>
              </a:spcAft>
              <a:buSzPts val="1500"/>
              <a:buChar char="●"/>
            </a:pPr>
            <a:r>
              <a:rPr lang="en" sz="1500"/>
              <a:t>En médecine, ça correspond à la probabilité d’identifier les patients malades.</a:t>
            </a:r>
            <a:endParaRPr sz="1500"/>
          </a:p>
          <a:p>
            <a:pPr indent="0" lvl="0" marL="342900" rtl="0" algn="l">
              <a:spcBef>
                <a:spcPts val="1200"/>
              </a:spcBef>
              <a:spcAft>
                <a:spcPts val="0"/>
              </a:spcAft>
              <a:buNone/>
            </a:pPr>
            <a:r>
              <a:t/>
            </a:r>
            <a:endParaRPr sz="1500"/>
          </a:p>
          <a:p>
            <a:pPr indent="-260350" lvl="0" marL="342900" rtl="0" algn="l">
              <a:spcBef>
                <a:spcPts val="1200"/>
              </a:spcBef>
              <a:spcAft>
                <a:spcPts val="0"/>
              </a:spcAft>
              <a:buSzPts val="1500"/>
              <a:buChar char="●"/>
            </a:pPr>
            <a:r>
              <a:rPr lang="en" sz="1500"/>
              <a:t>Exemple: 8</a:t>
            </a:r>
            <a:r>
              <a:rPr lang="en" sz="1500"/>
              <a:t>0 personnes ayant la Covid-19 ont été testées et 56 ont reçu un diagnostic positif.</a:t>
            </a:r>
            <a:endParaRPr sz="1500"/>
          </a:p>
          <a:p>
            <a:pPr indent="0" lvl="0" marL="0" rtl="0" algn="l">
              <a:spcBef>
                <a:spcPts val="1200"/>
              </a:spcBef>
              <a:spcAft>
                <a:spcPts val="1200"/>
              </a:spcAft>
              <a:buNone/>
            </a:pPr>
            <a:r>
              <a:t/>
            </a:r>
            <a:endParaRPr sz="1500"/>
          </a:p>
        </p:txBody>
      </p:sp>
      <p:pic>
        <p:nvPicPr>
          <p:cNvPr id="869" name="Google Shape;869;p103"/>
          <p:cNvPicPr preferRelativeResize="0"/>
          <p:nvPr/>
        </p:nvPicPr>
        <p:blipFill>
          <a:blip r:embed="rId3">
            <a:alphaModFix/>
          </a:blip>
          <a:stretch>
            <a:fillRect/>
          </a:stretch>
        </p:blipFill>
        <p:spPr>
          <a:xfrm>
            <a:off x="7667606" y="2119695"/>
            <a:ext cx="928968" cy="904099"/>
          </a:xfrm>
          <a:prstGeom prst="rect">
            <a:avLst/>
          </a:prstGeom>
          <a:noFill/>
          <a:ln>
            <a:noFill/>
          </a:ln>
        </p:spPr>
      </p:pic>
      <p:pic>
        <p:nvPicPr>
          <p:cNvPr id="870" name="Google Shape;870;p103"/>
          <p:cNvPicPr preferRelativeResize="0"/>
          <p:nvPr/>
        </p:nvPicPr>
        <p:blipFill>
          <a:blip r:embed="rId4">
            <a:alphaModFix/>
          </a:blip>
          <a:stretch>
            <a:fillRect/>
          </a:stretch>
        </p:blipFill>
        <p:spPr>
          <a:xfrm>
            <a:off x="1919491" y="3496535"/>
            <a:ext cx="2604669" cy="1234440"/>
          </a:xfrm>
          <a:prstGeom prst="rect">
            <a:avLst/>
          </a:prstGeom>
          <a:noFill/>
          <a:ln>
            <a:noFill/>
          </a:ln>
        </p:spPr>
      </p:pic>
      <p:pic>
        <p:nvPicPr>
          <p:cNvPr id="871" name="Google Shape;871;p103"/>
          <p:cNvPicPr preferRelativeResize="0"/>
          <p:nvPr/>
        </p:nvPicPr>
        <p:blipFill>
          <a:blip r:embed="rId5">
            <a:alphaModFix/>
          </a:blip>
          <a:stretch>
            <a:fillRect/>
          </a:stretch>
        </p:blipFill>
        <p:spPr>
          <a:xfrm>
            <a:off x="5123622" y="3721463"/>
            <a:ext cx="1357881" cy="822960"/>
          </a:xfrm>
          <a:prstGeom prst="rect">
            <a:avLst/>
          </a:prstGeom>
          <a:noFill/>
          <a:ln>
            <a:noFill/>
          </a:ln>
        </p:spPr>
      </p:pic>
      <p:sp>
        <p:nvSpPr>
          <p:cNvPr id="872" name="Google Shape;872;p103"/>
          <p:cNvSpPr/>
          <p:nvPr/>
        </p:nvSpPr>
        <p:spPr>
          <a:xfrm>
            <a:off x="2872294" y="4015591"/>
            <a:ext cx="1590600" cy="300300"/>
          </a:xfrm>
          <a:prstGeom prst="ellipse">
            <a:avLst/>
          </a:prstGeom>
          <a:noFill/>
          <a:ln cap="flat" cmpd="sng" w="19050">
            <a:solidFill>
              <a:srgbClr val="FF0000"/>
            </a:solidFill>
            <a:prstDash val="lg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04"/>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Précision </a:t>
            </a:r>
            <a:endParaRPr/>
          </a:p>
        </p:txBody>
      </p:sp>
      <p:sp>
        <p:nvSpPr>
          <p:cNvPr id="878" name="Google Shape;878;p104"/>
          <p:cNvSpPr txBox="1"/>
          <p:nvPr>
            <p:ph idx="1" type="body"/>
          </p:nvPr>
        </p:nvSpPr>
        <p:spPr>
          <a:xfrm>
            <a:off x="491419" y="1449619"/>
            <a:ext cx="6637200" cy="2339100"/>
          </a:xfrm>
          <a:prstGeom prst="rect">
            <a:avLst/>
          </a:prstGeom>
        </p:spPr>
        <p:txBody>
          <a:bodyPr anchorCtr="0" anchor="t" bIns="0" lIns="0" spcFirstLastPara="1" rIns="0" wrap="square" tIns="0">
            <a:noAutofit/>
          </a:bodyPr>
          <a:lstStyle/>
          <a:p>
            <a:pPr indent="-260350" lvl="0" marL="342900" rtl="0" algn="l">
              <a:spcBef>
                <a:spcPts val="500"/>
              </a:spcBef>
              <a:spcAft>
                <a:spcPts val="0"/>
              </a:spcAft>
              <a:buSzPts val="1500"/>
              <a:buChar char="●"/>
            </a:pPr>
            <a:r>
              <a:rPr lang="en" sz="1500"/>
              <a:t>Précision : Probabilité d’une prévision positive parmi les points que l’on a prédits positifs.</a:t>
            </a:r>
            <a:endParaRPr sz="1500"/>
          </a:p>
          <a:p>
            <a:pPr indent="0" lvl="0" marL="342900" rtl="0" algn="l">
              <a:spcBef>
                <a:spcPts val="1200"/>
              </a:spcBef>
              <a:spcAft>
                <a:spcPts val="0"/>
              </a:spcAft>
              <a:buNone/>
            </a:pPr>
            <a:r>
              <a:t/>
            </a:r>
            <a:endParaRPr sz="1500"/>
          </a:p>
          <a:p>
            <a:pPr indent="-260350" lvl="0" marL="342900" rtl="0" algn="l">
              <a:spcBef>
                <a:spcPts val="1200"/>
              </a:spcBef>
              <a:spcAft>
                <a:spcPts val="0"/>
              </a:spcAft>
              <a:buSzPts val="1500"/>
              <a:buChar char="●"/>
            </a:pPr>
            <a:r>
              <a:rPr lang="en" sz="1500"/>
              <a:t>En médecine, ça correspond à</a:t>
            </a:r>
            <a:r>
              <a:rPr lang="en" sz="1500"/>
              <a:t> la probabilité que les patients diagnostiqués comme étant malades le soient véritablement.</a:t>
            </a:r>
            <a:endParaRPr sz="1500"/>
          </a:p>
          <a:p>
            <a:pPr indent="0" lvl="0" marL="342900" rtl="0" algn="l">
              <a:spcBef>
                <a:spcPts val="1200"/>
              </a:spcBef>
              <a:spcAft>
                <a:spcPts val="0"/>
              </a:spcAft>
              <a:buNone/>
            </a:pPr>
            <a:r>
              <a:t/>
            </a:r>
            <a:endParaRPr sz="1500"/>
          </a:p>
          <a:p>
            <a:pPr indent="-260350" lvl="0" marL="342900" rtl="0" algn="l">
              <a:spcBef>
                <a:spcPts val="1200"/>
              </a:spcBef>
              <a:spcAft>
                <a:spcPts val="0"/>
              </a:spcAft>
              <a:buSzPts val="1500"/>
              <a:buChar char="●"/>
            </a:pPr>
            <a:r>
              <a:rPr lang="en" sz="1500"/>
              <a:t>Exemple: 57 personnes ont reçu un diagnostic positif à la Covid-19 alors que seulement 56 l’avaient.</a:t>
            </a:r>
            <a:endParaRPr sz="1500"/>
          </a:p>
        </p:txBody>
      </p:sp>
      <p:sp>
        <p:nvSpPr>
          <p:cNvPr id="879" name="Google Shape;879;p104"/>
          <p:cNvSpPr/>
          <p:nvPr/>
        </p:nvSpPr>
        <p:spPr>
          <a:xfrm>
            <a:off x="6587288" y="1684425"/>
            <a:ext cx="1153200" cy="23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80" name="Google Shape;880;p104"/>
          <p:cNvPicPr preferRelativeResize="0"/>
          <p:nvPr/>
        </p:nvPicPr>
        <p:blipFill>
          <a:blip r:embed="rId3">
            <a:alphaModFix/>
          </a:blip>
          <a:stretch>
            <a:fillRect/>
          </a:stretch>
        </p:blipFill>
        <p:spPr>
          <a:xfrm>
            <a:off x="1647979" y="3788729"/>
            <a:ext cx="2604669" cy="1234440"/>
          </a:xfrm>
          <a:prstGeom prst="rect">
            <a:avLst/>
          </a:prstGeom>
          <a:noFill/>
          <a:ln>
            <a:noFill/>
          </a:ln>
        </p:spPr>
      </p:pic>
      <p:pic>
        <p:nvPicPr>
          <p:cNvPr id="881" name="Google Shape;881;p104"/>
          <p:cNvPicPr preferRelativeResize="0"/>
          <p:nvPr/>
        </p:nvPicPr>
        <p:blipFill>
          <a:blip r:embed="rId4">
            <a:alphaModFix/>
          </a:blip>
          <a:stretch>
            <a:fillRect/>
          </a:stretch>
        </p:blipFill>
        <p:spPr>
          <a:xfrm>
            <a:off x="4938713" y="4051371"/>
            <a:ext cx="1464871" cy="822960"/>
          </a:xfrm>
          <a:prstGeom prst="rect">
            <a:avLst/>
          </a:prstGeom>
          <a:noFill/>
          <a:ln>
            <a:noFill/>
          </a:ln>
        </p:spPr>
      </p:pic>
      <p:sp>
        <p:nvSpPr>
          <p:cNvPr id="882" name="Google Shape;882;p104"/>
          <p:cNvSpPr/>
          <p:nvPr/>
        </p:nvSpPr>
        <p:spPr>
          <a:xfrm rot="5400000">
            <a:off x="2622575" y="4394194"/>
            <a:ext cx="717900" cy="413400"/>
          </a:xfrm>
          <a:prstGeom prst="ellipse">
            <a:avLst/>
          </a:prstGeom>
          <a:noFill/>
          <a:ln cap="flat" cmpd="sng" w="19050">
            <a:solidFill>
              <a:srgbClr val="FF0000"/>
            </a:solidFill>
            <a:prstDash val="lg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83" name="Google Shape;883;p104"/>
          <p:cNvPicPr preferRelativeResize="0"/>
          <p:nvPr/>
        </p:nvPicPr>
        <p:blipFill>
          <a:blip r:embed="rId5">
            <a:alphaModFix/>
          </a:blip>
          <a:stretch>
            <a:fillRect/>
          </a:stretch>
        </p:blipFill>
        <p:spPr>
          <a:xfrm>
            <a:off x="7607906" y="2073942"/>
            <a:ext cx="1029244" cy="107358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5"/>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Précision ou Rappel; lequel choisir? </a:t>
            </a:r>
            <a:endParaRPr/>
          </a:p>
        </p:txBody>
      </p:sp>
      <p:sp>
        <p:nvSpPr>
          <p:cNvPr id="889" name="Google Shape;889;p105"/>
          <p:cNvSpPr txBox="1"/>
          <p:nvPr>
            <p:ph idx="1" type="body"/>
          </p:nvPr>
        </p:nvSpPr>
        <p:spPr>
          <a:xfrm>
            <a:off x="392906" y="1277119"/>
            <a:ext cx="6395700" cy="36861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Cela dépend des besoins de l’enquêteur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solidFill>
                  <a:srgbClr val="FF0000"/>
                </a:solidFill>
                <a:highlight>
                  <a:srgbClr val="FFFF00"/>
                </a:highlight>
              </a:rPr>
              <a:t>On veut minimiser les faux positifs =&gt; Précision</a:t>
            </a:r>
            <a:endParaRPr b="1">
              <a:solidFill>
                <a:srgbClr val="FF0000"/>
              </a:solidFill>
              <a:highlight>
                <a:srgbClr val="FFFF00"/>
              </a:highlight>
            </a:endParaRPr>
          </a:p>
          <a:p>
            <a:pPr indent="-254000" lvl="0" marL="342900" rtl="0" algn="l">
              <a:spcBef>
                <a:spcPts val="1200"/>
              </a:spcBef>
              <a:spcAft>
                <a:spcPts val="0"/>
              </a:spcAft>
              <a:buSzPts val="1400"/>
              <a:buChar char="●"/>
            </a:pPr>
            <a:r>
              <a:rPr lang="en"/>
              <a:t>Exemple: circuits intégrés faussement identifiés comme défectueux sur une </a:t>
            </a:r>
            <a:r>
              <a:rPr lang="en"/>
              <a:t>chaîne</a:t>
            </a:r>
            <a:r>
              <a:rPr lang="en"/>
              <a:t> de montage.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solidFill>
                  <a:srgbClr val="FF0000"/>
                </a:solidFill>
                <a:highlight>
                  <a:srgbClr val="FFFF00"/>
                </a:highlight>
              </a:rPr>
              <a:t>On veut minimiser les faux négatifs=&gt; Rappel</a:t>
            </a:r>
            <a:endParaRPr/>
          </a:p>
          <a:p>
            <a:pPr indent="-254000" lvl="0" marL="342900" rtl="0" algn="l">
              <a:spcBef>
                <a:spcPts val="1200"/>
              </a:spcBef>
              <a:spcAft>
                <a:spcPts val="0"/>
              </a:spcAft>
              <a:buSzPts val="1400"/>
              <a:buChar char="●"/>
            </a:pPr>
            <a:r>
              <a:rPr lang="en"/>
              <a:t>Exemple: patients atteints de cancers non détectés.</a:t>
            </a:r>
            <a:endParaRPr/>
          </a:p>
        </p:txBody>
      </p:sp>
      <p:pic>
        <p:nvPicPr>
          <p:cNvPr id="890" name="Google Shape;890;p105"/>
          <p:cNvPicPr preferRelativeResize="0"/>
          <p:nvPr/>
        </p:nvPicPr>
        <p:blipFill>
          <a:blip r:embed="rId3">
            <a:alphaModFix/>
          </a:blip>
          <a:stretch>
            <a:fillRect/>
          </a:stretch>
        </p:blipFill>
        <p:spPr>
          <a:xfrm>
            <a:off x="7074506" y="1845342"/>
            <a:ext cx="1029244" cy="1073584"/>
          </a:xfrm>
          <a:prstGeom prst="rect">
            <a:avLst/>
          </a:prstGeom>
          <a:noFill/>
          <a:ln>
            <a:noFill/>
          </a:ln>
        </p:spPr>
      </p:pic>
      <p:pic>
        <p:nvPicPr>
          <p:cNvPr id="891" name="Google Shape;891;p105"/>
          <p:cNvPicPr preferRelativeResize="0"/>
          <p:nvPr/>
        </p:nvPicPr>
        <p:blipFill>
          <a:blip r:embed="rId4">
            <a:alphaModFix/>
          </a:blip>
          <a:stretch>
            <a:fillRect/>
          </a:stretch>
        </p:blipFill>
        <p:spPr>
          <a:xfrm>
            <a:off x="7181794" y="3222570"/>
            <a:ext cx="928968" cy="904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 la modélisation des profits d’une station de ski</a:t>
            </a:r>
            <a:endParaRPr/>
          </a:p>
          <a:p>
            <a:pPr indent="0" lvl="0" marL="0" rtl="0" algn="l">
              <a:spcBef>
                <a:spcPts val="0"/>
              </a:spcBef>
              <a:spcAft>
                <a:spcPts val="0"/>
              </a:spcAft>
              <a:buNone/>
            </a:pPr>
            <a:r>
              <a:t/>
            </a:r>
            <a:endParaRPr/>
          </a:p>
        </p:txBody>
      </p:sp>
      <p:sp>
        <p:nvSpPr>
          <p:cNvPr id="123" name="Google Shape;123;p25"/>
          <p:cNvSpPr txBox="1"/>
          <p:nvPr>
            <p:ph idx="1" type="body"/>
          </p:nvPr>
        </p:nvSpPr>
        <p:spPr>
          <a:xfrm>
            <a:off x="450056" y="1468050"/>
            <a:ext cx="5759700" cy="3252300"/>
          </a:xfrm>
          <a:prstGeom prst="rect">
            <a:avLst/>
          </a:prstGeom>
        </p:spPr>
        <p:txBody>
          <a:bodyPr anchorCtr="0" anchor="t" bIns="0" lIns="0" spcFirstLastPara="1" rIns="0" wrap="square" tIns="0">
            <a:noAutofit/>
          </a:bodyPr>
          <a:lstStyle/>
          <a:p>
            <a:pPr indent="-190500" lvl="1" marL="203200" rtl="0" algn="l">
              <a:lnSpc>
                <a:spcPct val="150000"/>
              </a:lnSpc>
              <a:spcBef>
                <a:spcPts val="0"/>
              </a:spcBef>
              <a:spcAft>
                <a:spcPts val="0"/>
              </a:spcAft>
              <a:buClr>
                <a:srgbClr val="434343"/>
              </a:buClr>
              <a:buSzPts val="1600"/>
              <a:buChar char="○"/>
            </a:pPr>
            <a:r>
              <a:rPr lang="en" sz="1600">
                <a:solidFill>
                  <a:srgbClr val="434343"/>
                </a:solidFill>
                <a:highlight>
                  <a:schemeClr val="lt1"/>
                </a:highlight>
              </a:rPr>
              <a:t>On doit tenir compte de plusieurs attributs </a:t>
            </a:r>
            <a:r>
              <a:rPr i="1" lang="en" sz="1600">
                <a:solidFill>
                  <a:srgbClr val="434343"/>
                </a:solidFill>
                <a:highlight>
                  <a:schemeClr val="lt1"/>
                </a:highlight>
              </a:rPr>
              <a:t>x</a:t>
            </a:r>
            <a:r>
              <a:rPr lang="en" sz="1600">
                <a:solidFill>
                  <a:srgbClr val="434343"/>
                </a:solidFill>
                <a:highlight>
                  <a:schemeClr val="lt1"/>
                </a:highlight>
              </a:rPr>
              <a:t> </a:t>
            </a:r>
            <a:endParaRPr sz="1600">
              <a:solidFill>
                <a:srgbClr val="434343"/>
              </a:solidFill>
              <a:highlight>
                <a:schemeClr val="lt1"/>
              </a:highlight>
            </a:endParaRPr>
          </a:p>
          <a:p>
            <a:pPr indent="-254000" lvl="1" marL="685800" marR="0" rtl="0" algn="l">
              <a:lnSpc>
                <a:spcPct val="150000"/>
              </a:lnSpc>
              <a:spcBef>
                <a:spcPts val="1200"/>
              </a:spcBef>
              <a:spcAft>
                <a:spcPts val="0"/>
              </a:spcAft>
              <a:buClr>
                <a:srgbClr val="434343"/>
              </a:buClr>
              <a:buSzPts val="1400"/>
              <a:buChar char="○"/>
            </a:pPr>
            <a:r>
              <a:rPr lang="en" sz="1400">
                <a:solidFill>
                  <a:srgbClr val="434343"/>
                </a:solidFill>
                <a:highlight>
                  <a:schemeClr val="lt1"/>
                </a:highlight>
              </a:rPr>
              <a:t>Météo</a:t>
            </a:r>
            <a:endParaRPr sz="1400">
              <a:solidFill>
                <a:srgbClr val="434343"/>
              </a:solidFill>
              <a:highlight>
                <a:schemeClr val="lt1"/>
              </a:highlight>
            </a:endParaRPr>
          </a:p>
          <a:p>
            <a:pPr indent="-254000" lvl="1" marL="685800" marR="0" rtl="0" algn="l">
              <a:lnSpc>
                <a:spcPct val="150000"/>
              </a:lnSpc>
              <a:spcBef>
                <a:spcPts val="0"/>
              </a:spcBef>
              <a:spcAft>
                <a:spcPts val="0"/>
              </a:spcAft>
              <a:buClr>
                <a:srgbClr val="434343"/>
              </a:buClr>
              <a:buSzPts val="1400"/>
              <a:buChar char="○"/>
            </a:pPr>
            <a:r>
              <a:rPr lang="en" sz="1400">
                <a:solidFill>
                  <a:srgbClr val="434343"/>
                </a:solidFill>
                <a:highlight>
                  <a:schemeClr val="lt1"/>
                </a:highlight>
              </a:rPr>
              <a:t>Jour de la semaine,</a:t>
            </a:r>
            <a:endParaRPr sz="1400">
              <a:solidFill>
                <a:srgbClr val="434343"/>
              </a:solidFill>
              <a:highlight>
                <a:schemeClr val="lt1"/>
              </a:highlight>
            </a:endParaRPr>
          </a:p>
          <a:p>
            <a:pPr indent="-254000" lvl="1" marL="685800" marR="0" rtl="0" algn="l">
              <a:lnSpc>
                <a:spcPct val="150000"/>
              </a:lnSpc>
              <a:spcBef>
                <a:spcPts val="0"/>
              </a:spcBef>
              <a:spcAft>
                <a:spcPts val="0"/>
              </a:spcAft>
              <a:buClr>
                <a:srgbClr val="434343"/>
              </a:buClr>
              <a:buSzPts val="1400"/>
              <a:buChar char="○"/>
            </a:pPr>
            <a:r>
              <a:rPr lang="en" sz="1400">
                <a:solidFill>
                  <a:srgbClr val="434343"/>
                </a:solidFill>
                <a:highlight>
                  <a:schemeClr val="lt1"/>
                </a:highlight>
              </a:rPr>
              <a:t>Congé?</a:t>
            </a:r>
            <a:endParaRPr sz="1400">
              <a:solidFill>
                <a:srgbClr val="434343"/>
              </a:solidFill>
              <a:highlight>
                <a:schemeClr val="lt1"/>
              </a:highlight>
            </a:endParaRPr>
          </a:p>
          <a:p>
            <a:pPr indent="-254000" lvl="1" marL="685800" marR="0" rtl="0" algn="l">
              <a:lnSpc>
                <a:spcPct val="150000"/>
              </a:lnSpc>
              <a:spcBef>
                <a:spcPts val="0"/>
              </a:spcBef>
              <a:spcAft>
                <a:spcPts val="0"/>
              </a:spcAft>
              <a:buClr>
                <a:srgbClr val="434343"/>
              </a:buClr>
              <a:buSzPts val="1400"/>
              <a:buChar char="○"/>
            </a:pPr>
            <a:r>
              <a:rPr lang="en" sz="1400">
                <a:solidFill>
                  <a:srgbClr val="434343"/>
                </a:solidFill>
                <a:highlight>
                  <a:schemeClr val="lt1"/>
                </a:highlight>
              </a:rPr>
              <a:t>Neige abondante </a:t>
            </a:r>
            <a:endParaRPr sz="1600">
              <a:solidFill>
                <a:srgbClr val="434343"/>
              </a:solidFill>
              <a:highlight>
                <a:schemeClr val="lt1"/>
              </a:highlight>
            </a:endParaRPr>
          </a:p>
          <a:p>
            <a:pPr indent="-190500" lvl="1" marL="203200" rtl="0" algn="l">
              <a:lnSpc>
                <a:spcPct val="150000"/>
              </a:lnSpc>
              <a:spcBef>
                <a:spcPts val="0"/>
              </a:spcBef>
              <a:spcAft>
                <a:spcPts val="0"/>
              </a:spcAft>
              <a:buClr>
                <a:srgbClr val="434343"/>
              </a:buClr>
              <a:buSzPts val="1600"/>
              <a:buChar char="○"/>
            </a:pPr>
            <a:r>
              <a:rPr b="1" lang="en" sz="1600">
                <a:solidFill>
                  <a:srgbClr val="434343"/>
                </a:solidFill>
                <a:highlight>
                  <a:schemeClr val="lt1"/>
                </a:highlight>
              </a:rPr>
              <a:t>Chaque skieur utilise un arbre décisionnel avec ces attributs pour décider s’il viendra skier ou non.</a:t>
            </a:r>
            <a:endParaRPr b="1" sz="1600">
              <a:solidFill>
                <a:srgbClr val="434343"/>
              </a:solidFill>
              <a:highlight>
                <a:schemeClr val="lt1"/>
              </a:highlight>
            </a:endParaRPr>
          </a:p>
          <a:p>
            <a:pPr indent="-190500" lvl="1" marL="203200" rtl="0" algn="l">
              <a:lnSpc>
                <a:spcPct val="150000"/>
              </a:lnSpc>
              <a:spcBef>
                <a:spcPts val="1200"/>
              </a:spcBef>
              <a:spcAft>
                <a:spcPts val="1200"/>
              </a:spcAft>
              <a:buClr>
                <a:srgbClr val="434343"/>
              </a:buClr>
              <a:buSzPts val="1600"/>
              <a:buChar char="○"/>
            </a:pPr>
            <a:r>
              <a:rPr lang="en" sz="1600">
                <a:solidFill>
                  <a:srgbClr val="434343"/>
                </a:solidFill>
                <a:highlight>
                  <a:schemeClr val="lt1"/>
                </a:highlight>
              </a:rPr>
              <a:t>Les profits vont donc dépendre des décisions d’un grand nombre d’arbres décisionnels. </a:t>
            </a:r>
            <a:endParaRPr b="1" sz="1600">
              <a:solidFill>
                <a:srgbClr val="434343"/>
              </a:solidFill>
              <a:highlight>
                <a:schemeClr val="lt1"/>
              </a:highlight>
            </a:endParaRPr>
          </a:p>
        </p:txBody>
      </p:sp>
      <p:pic>
        <p:nvPicPr>
          <p:cNvPr id="124" name="Google Shape;124;p25"/>
          <p:cNvPicPr preferRelativeResize="0"/>
          <p:nvPr/>
        </p:nvPicPr>
        <p:blipFill>
          <a:blip r:embed="rId3">
            <a:alphaModFix/>
          </a:blip>
          <a:stretch>
            <a:fillRect/>
          </a:stretch>
        </p:blipFill>
        <p:spPr>
          <a:xfrm>
            <a:off x="7067720" y="1725375"/>
            <a:ext cx="1801369" cy="1371601"/>
          </a:xfrm>
          <a:prstGeom prst="rect">
            <a:avLst/>
          </a:prstGeom>
          <a:noFill/>
          <a:ln>
            <a:noFill/>
          </a:ln>
        </p:spPr>
      </p:pic>
      <p:sp>
        <p:nvSpPr>
          <p:cNvPr id="125" name="Google Shape;125;p25"/>
          <p:cNvSpPr txBox="1"/>
          <p:nvPr/>
        </p:nvSpPr>
        <p:spPr>
          <a:xfrm>
            <a:off x="7020769" y="3461550"/>
            <a:ext cx="1848300" cy="1031400"/>
          </a:xfrm>
          <a:prstGeom prst="rect">
            <a:avLst/>
          </a:prstGeom>
          <a:noFill/>
          <a:ln>
            <a:noFill/>
          </a:ln>
        </p:spPr>
        <p:txBody>
          <a:bodyPr anchorCtr="0" anchor="t" bIns="68575" lIns="68575" spcFirstLastPara="1" rIns="68575" wrap="square" tIns="68575">
            <a:spAutoFit/>
          </a:bodyPr>
          <a:lstStyle/>
          <a:p>
            <a:pPr indent="0" lvl="0" marL="0" rtl="0" algn="ctr">
              <a:lnSpc>
                <a:spcPct val="150000"/>
              </a:lnSpc>
              <a:spcBef>
                <a:spcPts val="0"/>
              </a:spcBef>
              <a:spcAft>
                <a:spcPts val="0"/>
              </a:spcAft>
              <a:buNone/>
            </a:pPr>
            <a:r>
              <a:rPr b="1" lang="en" sz="1400">
                <a:solidFill>
                  <a:srgbClr val="434343"/>
                </a:solidFill>
                <a:highlight>
                  <a:schemeClr val="lt1"/>
                </a:highlight>
                <a:latin typeface="Century Gothic"/>
                <a:ea typeface="Century Gothic"/>
                <a:cs typeface="Century Gothic"/>
                <a:sym typeface="Century Gothic"/>
              </a:rPr>
              <a:t>La foule décide comme une forêt aléatoire!</a:t>
            </a:r>
            <a:r>
              <a:rPr b="1" lang="en" sz="1600">
                <a:solidFill>
                  <a:srgbClr val="434343"/>
                </a:solidFill>
                <a:highlight>
                  <a:schemeClr val="lt1"/>
                </a:highlight>
                <a:latin typeface="Century Gothic"/>
                <a:ea typeface="Century Gothic"/>
                <a:cs typeface="Century Gothic"/>
                <a:sym typeface="Century Gothic"/>
              </a:rPr>
              <a:t> </a:t>
            </a:r>
            <a:endParaRPr b="1" sz="1100">
              <a:latin typeface="Century Gothic"/>
              <a:ea typeface="Century Gothic"/>
              <a:cs typeface="Century Gothic"/>
              <a:sym typeface="Century Gothic"/>
            </a:endParaRPr>
          </a:p>
        </p:txBody>
      </p:sp>
      <p:sp>
        <p:nvSpPr>
          <p:cNvPr id="126" name="Google Shape;126;p25"/>
          <p:cNvSpPr/>
          <p:nvPr/>
        </p:nvSpPr>
        <p:spPr>
          <a:xfrm>
            <a:off x="6167838" y="3809088"/>
            <a:ext cx="662100" cy="336300"/>
          </a:xfrm>
          <a:prstGeom prst="rightArrow">
            <a:avLst>
              <a:gd fmla="val 50000" name="adj1"/>
              <a:gd fmla="val 50000" name="adj2"/>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6"/>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Spécificité</a:t>
            </a:r>
            <a:endParaRPr/>
          </a:p>
        </p:txBody>
      </p:sp>
      <p:sp>
        <p:nvSpPr>
          <p:cNvPr id="897" name="Google Shape;897;p106"/>
          <p:cNvSpPr txBox="1"/>
          <p:nvPr>
            <p:ph idx="1" type="body"/>
          </p:nvPr>
        </p:nvSpPr>
        <p:spPr>
          <a:xfrm>
            <a:off x="392906" y="1343963"/>
            <a:ext cx="6956400" cy="23391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sz="1500"/>
          </a:p>
          <a:p>
            <a:pPr indent="-260350" lvl="0" marL="342900" rtl="0" algn="l">
              <a:spcBef>
                <a:spcPts val="1200"/>
              </a:spcBef>
              <a:spcAft>
                <a:spcPts val="0"/>
              </a:spcAft>
              <a:buSzPts val="1500"/>
              <a:buChar char="●"/>
            </a:pPr>
            <a:r>
              <a:rPr lang="en" sz="1500"/>
              <a:t>Spécificité : Probabilité d’une prévision négative pour un cas négatif.</a:t>
            </a:r>
            <a:endParaRPr sz="1500"/>
          </a:p>
          <a:p>
            <a:pPr indent="0" lvl="0" marL="342900" rtl="0" algn="l">
              <a:spcBef>
                <a:spcPts val="1200"/>
              </a:spcBef>
              <a:spcAft>
                <a:spcPts val="0"/>
              </a:spcAft>
              <a:buNone/>
            </a:pPr>
            <a:r>
              <a:t/>
            </a:r>
            <a:endParaRPr sz="1500"/>
          </a:p>
          <a:p>
            <a:pPr indent="-260350" lvl="0" marL="342900" rtl="0" algn="l">
              <a:spcBef>
                <a:spcPts val="1200"/>
              </a:spcBef>
              <a:spcAft>
                <a:spcPts val="0"/>
              </a:spcAft>
              <a:buSzPts val="1500"/>
              <a:buChar char="●"/>
            </a:pPr>
            <a:r>
              <a:rPr lang="en" sz="1500"/>
              <a:t>En médecine, ça correspond à la probabilité de ne pas identifier comme malades les patients non malades.</a:t>
            </a:r>
            <a:endParaRPr sz="1500"/>
          </a:p>
          <a:p>
            <a:pPr indent="0" lvl="0" marL="342900" rtl="0" algn="l">
              <a:spcBef>
                <a:spcPts val="1200"/>
              </a:spcBef>
              <a:spcAft>
                <a:spcPts val="0"/>
              </a:spcAft>
              <a:buNone/>
            </a:pPr>
            <a:r>
              <a:t/>
            </a:r>
            <a:endParaRPr sz="1500"/>
          </a:p>
          <a:p>
            <a:pPr indent="-260350" lvl="0" marL="342900" rtl="0" algn="l">
              <a:spcBef>
                <a:spcPts val="1200"/>
              </a:spcBef>
              <a:spcAft>
                <a:spcPts val="0"/>
              </a:spcAft>
              <a:buSzPts val="1500"/>
              <a:buChar char="●"/>
            </a:pPr>
            <a:r>
              <a:rPr lang="en" sz="1500"/>
              <a:t>Exemple: 20 personnes n’ayant pas la Covid-19 ont été testées et 19 ont reçu un diagnostic négatif.  </a:t>
            </a:r>
            <a:endParaRPr sz="1500"/>
          </a:p>
          <a:p>
            <a:pPr indent="0" lvl="0" marL="342900" rtl="0" algn="l">
              <a:spcBef>
                <a:spcPts val="1200"/>
              </a:spcBef>
              <a:spcAft>
                <a:spcPts val="1200"/>
              </a:spcAft>
              <a:buNone/>
            </a:pPr>
            <a:r>
              <a:t/>
            </a:r>
            <a:endParaRPr sz="1500"/>
          </a:p>
        </p:txBody>
      </p:sp>
      <p:pic>
        <p:nvPicPr>
          <p:cNvPr id="898" name="Google Shape;898;p106"/>
          <p:cNvPicPr preferRelativeResize="0"/>
          <p:nvPr/>
        </p:nvPicPr>
        <p:blipFill>
          <a:blip r:embed="rId3">
            <a:alphaModFix/>
          </a:blip>
          <a:stretch>
            <a:fillRect/>
          </a:stretch>
        </p:blipFill>
        <p:spPr>
          <a:xfrm>
            <a:off x="7667606" y="2119695"/>
            <a:ext cx="928968" cy="904099"/>
          </a:xfrm>
          <a:prstGeom prst="rect">
            <a:avLst/>
          </a:prstGeom>
          <a:noFill/>
          <a:ln>
            <a:noFill/>
          </a:ln>
        </p:spPr>
      </p:pic>
      <p:pic>
        <p:nvPicPr>
          <p:cNvPr id="899" name="Google Shape;899;p106"/>
          <p:cNvPicPr preferRelativeResize="0"/>
          <p:nvPr/>
        </p:nvPicPr>
        <p:blipFill>
          <a:blip r:embed="rId4">
            <a:alphaModFix/>
          </a:blip>
          <a:stretch>
            <a:fillRect/>
          </a:stretch>
        </p:blipFill>
        <p:spPr>
          <a:xfrm>
            <a:off x="1237700" y="3832613"/>
            <a:ext cx="2596557" cy="1231838"/>
          </a:xfrm>
          <a:prstGeom prst="rect">
            <a:avLst/>
          </a:prstGeom>
          <a:noFill/>
          <a:ln>
            <a:noFill/>
          </a:ln>
        </p:spPr>
      </p:pic>
      <p:pic>
        <p:nvPicPr>
          <p:cNvPr id="900" name="Google Shape;900;p106"/>
          <p:cNvPicPr preferRelativeResize="0"/>
          <p:nvPr/>
        </p:nvPicPr>
        <p:blipFill>
          <a:blip r:embed="rId5">
            <a:alphaModFix/>
          </a:blip>
          <a:stretch>
            <a:fillRect/>
          </a:stretch>
        </p:blipFill>
        <p:spPr>
          <a:xfrm>
            <a:off x="4203606" y="4037050"/>
            <a:ext cx="1547163" cy="822960"/>
          </a:xfrm>
          <a:prstGeom prst="rect">
            <a:avLst/>
          </a:prstGeom>
          <a:noFill/>
          <a:ln>
            <a:noFill/>
          </a:ln>
        </p:spPr>
      </p:pic>
      <p:sp>
        <p:nvSpPr>
          <p:cNvPr id="901" name="Google Shape;901;p106"/>
          <p:cNvSpPr/>
          <p:nvPr/>
        </p:nvSpPr>
        <p:spPr>
          <a:xfrm>
            <a:off x="2159550" y="4625500"/>
            <a:ext cx="1674600" cy="438900"/>
          </a:xfrm>
          <a:prstGeom prst="ellipse">
            <a:avLst/>
          </a:prstGeom>
          <a:noFill/>
          <a:ln cap="flat" cmpd="sng" w="19050">
            <a:solidFill>
              <a:srgbClr val="FF0000"/>
            </a:solidFill>
            <a:prstDash val="lg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07"/>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Taux de vrais et de faux positifs</a:t>
            </a:r>
            <a:endParaRPr/>
          </a:p>
        </p:txBody>
      </p:sp>
      <p:sp>
        <p:nvSpPr>
          <p:cNvPr id="907" name="Google Shape;907;p107"/>
          <p:cNvSpPr txBox="1"/>
          <p:nvPr>
            <p:ph idx="1" type="body"/>
          </p:nvPr>
        </p:nvSpPr>
        <p:spPr>
          <a:xfrm>
            <a:off x="392906" y="1343963"/>
            <a:ext cx="6956400" cy="23391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sz="1500"/>
          </a:p>
          <a:p>
            <a:pPr indent="-279400" lvl="0" marL="342900" rtl="0" algn="l">
              <a:spcBef>
                <a:spcPts val="1200"/>
              </a:spcBef>
              <a:spcAft>
                <a:spcPts val="0"/>
              </a:spcAft>
              <a:buSzPts val="1800"/>
              <a:buChar char="●"/>
            </a:pPr>
            <a:r>
              <a:rPr lang="en"/>
              <a:t>Taux de vrais positifs (</a:t>
            </a:r>
            <a:r>
              <a:rPr i="1" lang="en"/>
              <a:t>True Positive Rate</a:t>
            </a:r>
            <a:r>
              <a:rPr lang="en"/>
              <a:t>). C’est la même chose que la sensibilité ou le rappel.</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342900" rtl="0" algn="l">
              <a:spcBef>
                <a:spcPts val="1200"/>
              </a:spcBef>
              <a:spcAft>
                <a:spcPts val="0"/>
              </a:spcAft>
              <a:buNone/>
            </a:pPr>
            <a:r>
              <a:t/>
            </a:r>
            <a:endParaRPr sz="1500"/>
          </a:p>
          <a:p>
            <a:pPr indent="-279400" lvl="0" marL="342900" rtl="0" algn="l">
              <a:spcBef>
                <a:spcPts val="1200"/>
              </a:spcBef>
              <a:spcAft>
                <a:spcPts val="0"/>
              </a:spcAft>
              <a:buSzPts val="1800"/>
              <a:buChar char="●"/>
            </a:pPr>
            <a:r>
              <a:rPr lang="en"/>
              <a:t>Taux de faux positifs (</a:t>
            </a:r>
            <a:r>
              <a:rPr i="1" lang="en"/>
              <a:t>False Positive Rate</a:t>
            </a:r>
            <a:r>
              <a:rPr lang="en"/>
              <a:t>).</a:t>
            </a:r>
            <a:endParaRPr/>
          </a:p>
          <a:p>
            <a:pPr indent="0" lvl="0" marL="0" rtl="0" algn="l">
              <a:spcBef>
                <a:spcPts val="1200"/>
              </a:spcBef>
              <a:spcAft>
                <a:spcPts val="0"/>
              </a:spcAft>
              <a:buNone/>
            </a:pPr>
            <a:r>
              <a:t/>
            </a:r>
            <a:endParaRPr/>
          </a:p>
          <a:p>
            <a:pPr indent="0" lvl="0" marL="342900" rtl="0" algn="l">
              <a:spcBef>
                <a:spcPts val="1200"/>
              </a:spcBef>
              <a:spcAft>
                <a:spcPts val="0"/>
              </a:spcAft>
              <a:buNone/>
            </a:pPr>
            <a:r>
              <a:t/>
            </a:r>
            <a:endParaRPr sz="1500"/>
          </a:p>
          <a:p>
            <a:pPr indent="0" lvl="0" marL="342900" rtl="0" algn="l">
              <a:spcBef>
                <a:spcPts val="1200"/>
              </a:spcBef>
              <a:spcAft>
                <a:spcPts val="1200"/>
              </a:spcAft>
              <a:buNone/>
            </a:pPr>
            <a:r>
              <a:t/>
            </a:r>
            <a:endParaRPr sz="1500"/>
          </a:p>
        </p:txBody>
      </p:sp>
      <p:pic>
        <p:nvPicPr>
          <p:cNvPr id="908" name="Google Shape;908;p107"/>
          <p:cNvPicPr preferRelativeResize="0"/>
          <p:nvPr/>
        </p:nvPicPr>
        <p:blipFill>
          <a:blip r:embed="rId3">
            <a:alphaModFix/>
          </a:blip>
          <a:stretch>
            <a:fillRect/>
          </a:stretch>
        </p:blipFill>
        <p:spPr>
          <a:xfrm>
            <a:off x="7349231" y="1868511"/>
            <a:ext cx="1290000" cy="1290000"/>
          </a:xfrm>
          <a:prstGeom prst="rect">
            <a:avLst/>
          </a:prstGeom>
          <a:noFill/>
          <a:ln>
            <a:noFill/>
          </a:ln>
        </p:spPr>
      </p:pic>
      <p:pic>
        <p:nvPicPr>
          <p:cNvPr id="909" name="Google Shape;909;p107"/>
          <p:cNvPicPr preferRelativeResize="0"/>
          <p:nvPr/>
        </p:nvPicPr>
        <p:blipFill>
          <a:blip r:embed="rId4">
            <a:alphaModFix/>
          </a:blip>
          <a:stretch>
            <a:fillRect/>
          </a:stretch>
        </p:blipFill>
        <p:spPr>
          <a:xfrm>
            <a:off x="6252924" y="3568763"/>
            <a:ext cx="2596557" cy="1231838"/>
          </a:xfrm>
          <a:prstGeom prst="rect">
            <a:avLst/>
          </a:prstGeom>
          <a:noFill/>
          <a:ln>
            <a:noFill/>
          </a:ln>
        </p:spPr>
      </p:pic>
      <p:pic>
        <p:nvPicPr>
          <p:cNvPr id="910" name="Google Shape;910;p107"/>
          <p:cNvPicPr preferRelativeResize="0"/>
          <p:nvPr/>
        </p:nvPicPr>
        <p:blipFill>
          <a:blip r:embed="rId5">
            <a:alphaModFix/>
          </a:blip>
          <a:stretch>
            <a:fillRect/>
          </a:stretch>
        </p:blipFill>
        <p:spPr>
          <a:xfrm>
            <a:off x="3083669" y="2391450"/>
            <a:ext cx="1226209" cy="822960"/>
          </a:xfrm>
          <a:prstGeom prst="rect">
            <a:avLst/>
          </a:prstGeom>
          <a:noFill/>
          <a:ln>
            <a:noFill/>
          </a:ln>
        </p:spPr>
      </p:pic>
      <p:pic>
        <p:nvPicPr>
          <p:cNvPr id="911" name="Google Shape;911;p107"/>
          <p:cNvPicPr preferRelativeResize="0"/>
          <p:nvPr/>
        </p:nvPicPr>
        <p:blipFill>
          <a:blip r:embed="rId6">
            <a:alphaModFix/>
          </a:blip>
          <a:stretch>
            <a:fillRect/>
          </a:stretch>
        </p:blipFill>
        <p:spPr>
          <a:xfrm>
            <a:off x="3091895" y="3977900"/>
            <a:ext cx="1209751" cy="822960"/>
          </a:xfrm>
          <a:prstGeom prst="rect">
            <a:avLst/>
          </a:prstGeom>
          <a:noFill/>
          <a:ln>
            <a:noFill/>
          </a:ln>
        </p:spPr>
      </p:pic>
      <p:sp>
        <p:nvSpPr>
          <p:cNvPr id="912" name="Google Shape;912;p107"/>
          <p:cNvSpPr/>
          <p:nvPr/>
        </p:nvSpPr>
        <p:spPr>
          <a:xfrm>
            <a:off x="7159390" y="3977897"/>
            <a:ext cx="1590600" cy="413700"/>
          </a:xfrm>
          <a:prstGeom prst="ellipse">
            <a:avLst/>
          </a:prstGeom>
          <a:noFill/>
          <a:ln cap="flat" cmpd="sng" w="19050">
            <a:solidFill>
              <a:srgbClr val="FF0000"/>
            </a:solidFill>
            <a:prstDash val="lg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3" name="Google Shape;913;p107"/>
          <p:cNvSpPr/>
          <p:nvPr/>
        </p:nvSpPr>
        <p:spPr>
          <a:xfrm>
            <a:off x="7159390" y="4320797"/>
            <a:ext cx="1590600" cy="413700"/>
          </a:xfrm>
          <a:prstGeom prst="ellipse">
            <a:avLst/>
          </a:prstGeom>
          <a:noFill/>
          <a:ln cap="flat" cmpd="sng" w="19050">
            <a:solidFill>
              <a:srgbClr val="FF0000"/>
            </a:solidFill>
            <a:prstDash val="lg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914" name="Google Shape;914;p107"/>
          <p:cNvCxnSpPr>
            <a:stCxn id="912" idx="2"/>
          </p:cNvCxnSpPr>
          <p:nvPr/>
        </p:nvCxnSpPr>
        <p:spPr>
          <a:xfrm rot="10800000">
            <a:off x="4581490" y="2958947"/>
            <a:ext cx="2577900" cy="1225800"/>
          </a:xfrm>
          <a:prstGeom prst="straightConnector1">
            <a:avLst/>
          </a:prstGeom>
          <a:noFill/>
          <a:ln cap="flat" cmpd="sng" w="9525">
            <a:solidFill>
              <a:schemeClr val="dk2"/>
            </a:solidFill>
            <a:prstDash val="solid"/>
            <a:round/>
            <a:headEnd len="med" w="med" type="none"/>
            <a:tailEnd len="med" w="med" type="triangle"/>
          </a:ln>
        </p:spPr>
      </p:cxnSp>
      <p:cxnSp>
        <p:nvCxnSpPr>
          <p:cNvPr id="915" name="Google Shape;915;p107"/>
          <p:cNvCxnSpPr>
            <a:stCxn id="913" idx="2"/>
          </p:cNvCxnSpPr>
          <p:nvPr/>
        </p:nvCxnSpPr>
        <p:spPr>
          <a:xfrm rot="10800000">
            <a:off x="4539190" y="4432847"/>
            <a:ext cx="2620200" cy="94800"/>
          </a:xfrm>
          <a:prstGeom prst="straightConnector1">
            <a:avLst/>
          </a:prstGeom>
          <a:noFill/>
          <a:ln cap="flat" cmpd="sng" w="9525">
            <a:solidFill>
              <a:schemeClr val="dk2"/>
            </a:solidFill>
            <a:prstDash val="solid"/>
            <a:round/>
            <a:headEnd len="med" w="med" type="none"/>
            <a:tailEnd len="med" w="med" type="triangle"/>
          </a:ln>
        </p:spPr>
      </p:cxnSp>
      <p:sp>
        <p:nvSpPr>
          <p:cNvPr id="916" name="Google Shape;916;p107"/>
          <p:cNvSpPr txBox="1"/>
          <p:nvPr/>
        </p:nvSpPr>
        <p:spPr>
          <a:xfrm>
            <a:off x="3554450" y="3076400"/>
            <a:ext cx="717900" cy="13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70%</a:t>
            </a:r>
            <a:endParaRPr sz="10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08"/>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Résumé des principales métriques d’intérêt</a:t>
            </a:r>
            <a:endParaRPr/>
          </a:p>
        </p:txBody>
      </p:sp>
      <p:pic>
        <p:nvPicPr>
          <p:cNvPr id="922" name="Google Shape;922;p108"/>
          <p:cNvPicPr preferRelativeResize="0"/>
          <p:nvPr/>
        </p:nvPicPr>
        <p:blipFill>
          <a:blip r:embed="rId3">
            <a:alphaModFix/>
          </a:blip>
          <a:stretch>
            <a:fillRect/>
          </a:stretch>
        </p:blipFill>
        <p:spPr>
          <a:xfrm>
            <a:off x="1943100" y="1594762"/>
            <a:ext cx="4888780" cy="326298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09"/>
          <p:cNvSpPr txBox="1"/>
          <p:nvPr>
            <p:ph idx="1" type="body"/>
          </p:nvPr>
        </p:nvSpPr>
        <p:spPr>
          <a:xfrm>
            <a:off x="298544" y="965719"/>
            <a:ext cx="3874200" cy="1838100"/>
          </a:xfrm>
          <a:prstGeom prst="rect">
            <a:avLst/>
          </a:prstGeom>
        </p:spPr>
        <p:txBody>
          <a:bodyPr anchorCtr="0" anchor="ctr" bIns="0" lIns="0" spcFirstLastPara="1" rIns="0" wrap="square" tIns="0">
            <a:noAutofit/>
          </a:bodyPr>
          <a:lstStyle/>
          <a:p>
            <a:pPr indent="0" lvl="0" marL="0" rtl="0" algn="l">
              <a:spcBef>
                <a:spcPts val="500"/>
              </a:spcBef>
              <a:spcAft>
                <a:spcPts val="1200"/>
              </a:spcAft>
              <a:buNone/>
            </a:pPr>
            <a:r>
              <a:rPr lang="en"/>
              <a:t>Les métriques de classification basées sur l’aire sous une courbe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10"/>
          <p:cNvSpPr txBox="1"/>
          <p:nvPr>
            <p:ph idx="1" type="body"/>
          </p:nvPr>
        </p:nvSpPr>
        <p:spPr>
          <a:xfrm>
            <a:off x="507206" y="1071563"/>
            <a:ext cx="5240700" cy="3265800"/>
          </a:xfrm>
          <a:prstGeom prst="rect">
            <a:avLst/>
          </a:prstGeom>
        </p:spPr>
        <p:txBody>
          <a:bodyPr anchorCtr="0" anchor="t" bIns="0" lIns="0" spcFirstLastPara="1" rIns="0" wrap="square" tIns="0">
            <a:noAutofit/>
          </a:bodyPr>
          <a:lstStyle/>
          <a:p>
            <a:pPr indent="-228600" lvl="0" marL="342900" rtl="0" algn="l">
              <a:spcBef>
                <a:spcPts val="500"/>
              </a:spcBef>
              <a:spcAft>
                <a:spcPts val="0"/>
              </a:spcAft>
              <a:buSzPts val="1000"/>
              <a:buChar char="●"/>
            </a:pPr>
            <a:r>
              <a:rPr lang="en" sz="1400"/>
              <a:t>Si on a un modèle donnant la probabilité d'appartenir à une classe d'intérêt, on peut ajuster le seuil et classer nos données. </a:t>
            </a:r>
            <a:endParaRPr sz="1400"/>
          </a:p>
          <a:p>
            <a:pPr indent="0" lvl="0" marL="342900" rtl="0" algn="l">
              <a:spcBef>
                <a:spcPts val="1200"/>
              </a:spcBef>
              <a:spcAft>
                <a:spcPts val="0"/>
              </a:spcAft>
              <a:buNone/>
            </a:pPr>
            <a:r>
              <a:t/>
            </a:r>
            <a:endParaRPr sz="1400"/>
          </a:p>
          <a:p>
            <a:pPr indent="-228600" lvl="0" marL="342900" rtl="0" algn="l">
              <a:spcBef>
                <a:spcPts val="1200"/>
              </a:spcBef>
              <a:spcAft>
                <a:spcPts val="0"/>
              </a:spcAft>
              <a:buSzPts val="1000"/>
              <a:buChar char="●"/>
            </a:pPr>
            <a:r>
              <a:rPr b="1" lang="en" sz="1400"/>
              <a:t>Chaque seuil mène à une matrice de confusion.</a:t>
            </a:r>
            <a:endParaRPr b="1" sz="1400"/>
          </a:p>
          <a:p>
            <a:pPr indent="0" lvl="0" marL="342900" rtl="0" algn="l">
              <a:spcBef>
                <a:spcPts val="1200"/>
              </a:spcBef>
              <a:spcAft>
                <a:spcPts val="0"/>
              </a:spcAft>
              <a:buNone/>
            </a:pPr>
            <a:r>
              <a:t/>
            </a:r>
            <a:endParaRPr sz="1400"/>
          </a:p>
          <a:p>
            <a:pPr indent="-228600" lvl="0" marL="342900" rtl="0" algn="l">
              <a:spcBef>
                <a:spcPts val="1200"/>
              </a:spcBef>
              <a:spcAft>
                <a:spcPts val="0"/>
              </a:spcAft>
              <a:buSzPts val="1000"/>
              <a:buChar char="●"/>
            </a:pPr>
            <a:r>
              <a:rPr lang="en" sz="1400"/>
              <a:t>Pour chacune, on calcule des métriques.</a:t>
            </a:r>
            <a:endParaRPr sz="1400"/>
          </a:p>
          <a:p>
            <a:pPr indent="0" lvl="0" marL="342900" rtl="0" algn="l">
              <a:spcBef>
                <a:spcPts val="1200"/>
              </a:spcBef>
              <a:spcAft>
                <a:spcPts val="0"/>
              </a:spcAft>
              <a:buNone/>
            </a:pPr>
            <a:r>
              <a:t/>
            </a:r>
            <a:endParaRPr sz="1400"/>
          </a:p>
          <a:p>
            <a:pPr indent="-228600" lvl="0" marL="342900" rtl="0" algn="l">
              <a:spcBef>
                <a:spcPts val="1200"/>
              </a:spcBef>
              <a:spcAft>
                <a:spcPts val="0"/>
              </a:spcAft>
              <a:buSzPts val="1000"/>
              <a:buChar char="●"/>
            </a:pPr>
            <a:r>
              <a:rPr lang="en" sz="1400"/>
              <a:t>On peut visualiser l'effet de chaque seuil à l'aide de graphiques affichant les métriques.</a:t>
            </a:r>
            <a:endParaRPr sz="1400"/>
          </a:p>
          <a:p>
            <a:pPr indent="0" lvl="0" marL="342900" rtl="0" algn="l">
              <a:spcBef>
                <a:spcPts val="1200"/>
              </a:spcBef>
              <a:spcAft>
                <a:spcPts val="0"/>
              </a:spcAft>
              <a:buNone/>
            </a:pPr>
            <a:r>
              <a:t/>
            </a:r>
            <a:endParaRPr sz="1400"/>
          </a:p>
          <a:p>
            <a:pPr indent="-228600" lvl="0" marL="342900" rtl="0" algn="l">
              <a:spcBef>
                <a:spcPts val="1200"/>
              </a:spcBef>
              <a:spcAft>
                <a:spcPts val="0"/>
              </a:spcAft>
              <a:buSzPts val="1000"/>
              <a:buChar char="●"/>
            </a:pPr>
            <a:r>
              <a:rPr b="1" lang="en" sz="1400"/>
              <a:t>L’aire sous la courbe (</a:t>
            </a:r>
            <a:r>
              <a:rPr b="1" i="1" lang="en" sz="1400"/>
              <a:t>Area Under Curve</a:t>
            </a:r>
            <a:r>
              <a:rPr b="1" lang="en" sz="1400"/>
              <a:t> ou AUC) est une nouvelle métrique!</a:t>
            </a:r>
            <a:endParaRPr b="1" sz="1400"/>
          </a:p>
          <a:p>
            <a:pPr indent="0" lvl="0" marL="0" rtl="0" algn="l">
              <a:spcBef>
                <a:spcPts val="1200"/>
              </a:spcBef>
              <a:spcAft>
                <a:spcPts val="1200"/>
              </a:spcAft>
              <a:buNone/>
            </a:pPr>
            <a:r>
              <a:t/>
            </a:r>
            <a:endParaRPr b="1" sz="1900"/>
          </a:p>
        </p:txBody>
      </p:sp>
      <p:pic>
        <p:nvPicPr>
          <p:cNvPr id="933" name="Google Shape;933;p110"/>
          <p:cNvPicPr preferRelativeResize="0"/>
          <p:nvPr/>
        </p:nvPicPr>
        <p:blipFill>
          <a:blip r:embed="rId3">
            <a:alphaModFix/>
          </a:blip>
          <a:stretch>
            <a:fillRect/>
          </a:stretch>
        </p:blipFill>
        <p:spPr>
          <a:xfrm>
            <a:off x="6327956" y="1506349"/>
            <a:ext cx="2481526" cy="2619176"/>
          </a:xfrm>
          <a:prstGeom prst="rect">
            <a:avLst/>
          </a:prstGeom>
          <a:noFill/>
          <a:ln>
            <a:noFill/>
          </a:ln>
        </p:spPr>
      </p:pic>
      <p:sp>
        <p:nvSpPr>
          <p:cNvPr id="934" name="Google Shape;934;p110"/>
          <p:cNvSpPr txBox="1"/>
          <p:nvPr/>
        </p:nvSpPr>
        <p:spPr>
          <a:xfrm>
            <a:off x="8131200" y="3922144"/>
            <a:ext cx="933300" cy="477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Seuil de probabilité</a:t>
            </a:r>
            <a:endParaRPr sz="1100">
              <a:latin typeface="Century Gothic"/>
              <a:ea typeface="Century Gothic"/>
              <a:cs typeface="Century Gothic"/>
              <a:sym typeface="Century Gothic"/>
            </a:endParaRPr>
          </a:p>
        </p:txBody>
      </p:sp>
      <p:sp>
        <p:nvSpPr>
          <p:cNvPr id="935" name="Google Shape;935;p110"/>
          <p:cNvSpPr/>
          <p:nvPr/>
        </p:nvSpPr>
        <p:spPr>
          <a:xfrm rot="-688423">
            <a:off x="5641851" y="3073756"/>
            <a:ext cx="349892" cy="212100"/>
          </a:xfrm>
          <a:prstGeom prst="rightArrow">
            <a:avLst>
              <a:gd fmla="val 50000" name="adj1"/>
              <a:gd fmla="val 50000" name="adj2"/>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11"/>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 courbe Précision-Rappel </a:t>
            </a:r>
            <a:endParaRPr/>
          </a:p>
        </p:txBody>
      </p:sp>
      <p:pic>
        <p:nvPicPr>
          <p:cNvPr id="941" name="Google Shape;941;p111"/>
          <p:cNvPicPr preferRelativeResize="0"/>
          <p:nvPr/>
        </p:nvPicPr>
        <p:blipFill>
          <a:blip r:embed="rId3">
            <a:alphaModFix/>
          </a:blip>
          <a:stretch>
            <a:fillRect/>
          </a:stretch>
        </p:blipFill>
        <p:spPr>
          <a:xfrm>
            <a:off x="5697750" y="1877447"/>
            <a:ext cx="3052162" cy="1905994"/>
          </a:xfrm>
          <a:prstGeom prst="rect">
            <a:avLst/>
          </a:prstGeom>
          <a:noFill/>
          <a:ln>
            <a:noFill/>
          </a:ln>
        </p:spPr>
      </p:pic>
      <p:sp>
        <p:nvSpPr>
          <p:cNvPr id="942" name="Google Shape;942;p111"/>
          <p:cNvSpPr txBox="1"/>
          <p:nvPr>
            <p:ph idx="1" type="body"/>
          </p:nvPr>
        </p:nvSpPr>
        <p:spPr>
          <a:xfrm>
            <a:off x="392906" y="1678781"/>
            <a:ext cx="5196000" cy="29202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a:p>
          <a:p>
            <a:pPr indent="0" lvl="0" marL="342900" rtl="0" algn="l">
              <a:spcBef>
                <a:spcPts val="1200"/>
              </a:spcBef>
              <a:spcAft>
                <a:spcPts val="0"/>
              </a:spcAft>
              <a:buNone/>
            </a:pPr>
            <a:r>
              <a:t/>
            </a:r>
            <a:endParaRPr/>
          </a:p>
          <a:p>
            <a:pPr indent="-254000" lvl="0" marL="342900" rtl="0" algn="l">
              <a:spcBef>
                <a:spcPts val="1200"/>
              </a:spcBef>
              <a:spcAft>
                <a:spcPts val="0"/>
              </a:spcAft>
              <a:buSzPts val="1400"/>
              <a:buChar char="●"/>
            </a:pPr>
            <a:r>
              <a:rPr lang="en"/>
              <a:t>Le classifieur avec la plus grande aire sous la courbe est le meilleur.</a:t>
            </a:r>
            <a:endParaRPr/>
          </a:p>
          <a:p>
            <a:pPr indent="0" lvl="0" marL="342900" rtl="0" algn="l">
              <a:spcBef>
                <a:spcPts val="1200"/>
              </a:spcBef>
              <a:spcAft>
                <a:spcPts val="0"/>
              </a:spcAft>
              <a:buNone/>
            </a:pPr>
            <a:r>
              <a:t/>
            </a:r>
            <a:endParaRPr/>
          </a:p>
          <a:p>
            <a:pPr indent="-254000" lvl="0" marL="342900" rtl="0" algn="l">
              <a:spcBef>
                <a:spcPts val="1200"/>
              </a:spcBef>
              <a:spcAft>
                <a:spcPts val="0"/>
              </a:spcAft>
              <a:buSzPts val="1400"/>
              <a:buChar char="●"/>
            </a:pPr>
            <a:r>
              <a:rPr lang="en"/>
              <a:t>Classifieur idéal: </a:t>
            </a:r>
            <a:endParaRPr/>
          </a:p>
          <a:p>
            <a:pPr indent="-279400" lvl="1" marL="685800" rtl="0" algn="l">
              <a:spcBef>
                <a:spcPts val="0"/>
              </a:spcBef>
              <a:spcAft>
                <a:spcPts val="0"/>
              </a:spcAft>
              <a:buSzPts val="1800"/>
              <a:buChar char="○"/>
            </a:pPr>
            <a:r>
              <a:rPr lang="en"/>
              <a:t>Précision=1</a:t>
            </a:r>
            <a:endParaRPr/>
          </a:p>
          <a:p>
            <a:pPr indent="-279400" lvl="1" marL="685800" rtl="0" algn="l">
              <a:spcBef>
                <a:spcPts val="0"/>
              </a:spcBef>
              <a:spcAft>
                <a:spcPts val="0"/>
              </a:spcAft>
              <a:buSzPts val="1800"/>
              <a:buChar char="○"/>
            </a:pPr>
            <a:r>
              <a:rPr lang="en"/>
              <a:t>Rappel=1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943" name="Google Shape;943;p111"/>
          <p:cNvSpPr/>
          <p:nvPr/>
        </p:nvSpPr>
        <p:spPr>
          <a:xfrm>
            <a:off x="2546406" y="3783456"/>
            <a:ext cx="243900" cy="234600"/>
          </a:xfrm>
          <a:prstGeom prst="star5">
            <a:avLst>
              <a:gd fmla="val 19098" name="adj"/>
              <a:gd fmla="val 105146" name="hf"/>
              <a:gd fmla="val 110557" name="vf"/>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4" name="Google Shape;944;p111"/>
          <p:cNvSpPr/>
          <p:nvPr/>
        </p:nvSpPr>
        <p:spPr>
          <a:xfrm>
            <a:off x="8528906" y="1890656"/>
            <a:ext cx="243900" cy="234600"/>
          </a:xfrm>
          <a:prstGeom prst="star5">
            <a:avLst>
              <a:gd fmla="val 19098" name="adj"/>
              <a:gd fmla="val 105146" name="hf"/>
              <a:gd fmla="val 110557" name="vf"/>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12"/>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 courbe ROC</a:t>
            </a:r>
            <a:endParaRPr/>
          </a:p>
        </p:txBody>
      </p:sp>
      <p:sp>
        <p:nvSpPr>
          <p:cNvPr id="950" name="Google Shape;950;p112"/>
          <p:cNvSpPr txBox="1"/>
          <p:nvPr>
            <p:ph idx="1" type="body"/>
          </p:nvPr>
        </p:nvSpPr>
        <p:spPr>
          <a:xfrm>
            <a:off x="392906" y="1221581"/>
            <a:ext cx="4925100" cy="32463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ROC: Receiver Operating Characteristic</a:t>
            </a:r>
            <a:endParaRPr/>
          </a:p>
          <a:p>
            <a:pPr indent="0" lvl="0" marL="342900" rtl="0" algn="l">
              <a:spcBef>
                <a:spcPts val="1200"/>
              </a:spcBef>
              <a:spcAft>
                <a:spcPts val="0"/>
              </a:spcAft>
              <a:buNone/>
            </a:pPr>
            <a:r>
              <a:t/>
            </a:r>
            <a:endParaRPr/>
          </a:p>
          <a:p>
            <a:pPr indent="-254000" lvl="0" marL="342900" rtl="0" algn="l">
              <a:spcBef>
                <a:spcPts val="1200"/>
              </a:spcBef>
              <a:spcAft>
                <a:spcPts val="0"/>
              </a:spcAft>
              <a:buSzPts val="1400"/>
              <a:buChar char="●"/>
            </a:pPr>
            <a:r>
              <a:rPr lang="en"/>
              <a:t>L’AUC représente la probabilité qu’un positif </a:t>
            </a:r>
            <a:r>
              <a:rPr i="1" lang="en"/>
              <a:t>vs</a:t>
            </a:r>
            <a:r>
              <a:rPr lang="en"/>
              <a:t> un négatif soit départagé correctement.</a:t>
            </a:r>
            <a:endParaRPr/>
          </a:p>
          <a:p>
            <a:pPr indent="0" lvl="0" marL="342900" rtl="0" algn="l">
              <a:spcBef>
                <a:spcPts val="1200"/>
              </a:spcBef>
              <a:spcAft>
                <a:spcPts val="0"/>
              </a:spcAft>
              <a:buNone/>
            </a:pPr>
            <a:r>
              <a:t/>
            </a:r>
            <a:endParaRPr/>
          </a:p>
          <a:p>
            <a:pPr indent="-254000" lvl="0" marL="342900" rtl="0" algn="l">
              <a:spcBef>
                <a:spcPts val="1200"/>
              </a:spcBef>
              <a:spcAft>
                <a:spcPts val="0"/>
              </a:spcAft>
              <a:buSzPts val="1400"/>
              <a:buChar char="●"/>
            </a:pPr>
            <a:r>
              <a:rPr lang="en"/>
              <a:t>Le classifieur avec la plus grande aire sous la courbe est le meilleur.</a:t>
            </a:r>
            <a:endParaRPr/>
          </a:p>
          <a:p>
            <a:pPr indent="0" lvl="0" marL="342900" rtl="0" algn="l">
              <a:spcBef>
                <a:spcPts val="1200"/>
              </a:spcBef>
              <a:spcAft>
                <a:spcPts val="0"/>
              </a:spcAft>
              <a:buNone/>
            </a:pPr>
            <a:r>
              <a:t/>
            </a:r>
            <a:endParaRPr/>
          </a:p>
          <a:p>
            <a:pPr indent="-254000" lvl="0" marL="342900" rtl="0" algn="l">
              <a:spcBef>
                <a:spcPts val="1200"/>
              </a:spcBef>
              <a:spcAft>
                <a:spcPts val="0"/>
              </a:spcAft>
              <a:buSzPts val="1400"/>
              <a:buChar char="●"/>
            </a:pPr>
            <a:r>
              <a:rPr b="1" lang="en">
                <a:solidFill>
                  <a:srgbClr val="FF0000"/>
                </a:solidFill>
                <a:highlight>
                  <a:srgbClr val="FFFF00"/>
                </a:highlight>
              </a:rPr>
              <a:t>Cette métrique est la plus utilisée lors de débalancement des classes.</a:t>
            </a:r>
            <a:endParaRPr/>
          </a:p>
          <a:p>
            <a:pPr indent="0" lvl="0" marL="0" rtl="0" algn="l">
              <a:spcBef>
                <a:spcPts val="1200"/>
              </a:spcBef>
              <a:spcAft>
                <a:spcPts val="1200"/>
              </a:spcAft>
              <a:buNone/>
            </a:pPr>
            <a:r>
              <a:t/>
            </a:r>
            <a:endParaRPr/>
          </a:p>
        </p:txBody>
      </p:sp>
      <p:pic>
        <p:nvPicPr>
          <p:cNvPr id="951" name="Google Shape;951;p112"/>
          <p:cNvPicPr preferRelativeResize="0"/>
          <p:nvPr/>
        </p:nvPicPr>
        <p:blipFill rotWithShape="1">
          <a:blip r:embed="rId3">
            <a:alphaModFix/>
          </a:blip>
          <a:srcRect b="14356" l="0" r="41667" t="4626"/>
          <a:stretch/>
        </p:blipFill>
        <p:spPr>
          <a:xfrm>
            <a:off x="5310131" y="1335881"/>
            <a:ext cx="3680444" cy="2875349"/>
          </a:xfrm>
          <a:prstGeom prst="rect">
            <a:avLst/>
          </a:prstGeom>
          <a:noFill/>
          <a:ln>
            <a:noFill/>
          </a:ln>
        </p:spPr>
      </p:pic>
      <p:pic>
        <p:nvPicPr>
          <p:cNvPr id="952" name="Google Shape;952;p112"/>
          <p:cNvPicPr preferRelativeResize="0"/>
          <p:nvPr/>
        </p:nvPicPr>
        <p:blipFill>
          <a:blip r:embed="rId4">
            <a:alphaModFix/>
          </a:blip>
          <a:stretch>
            <a:fillRect/>
          </a:stretch>
        </p:blipFill>
        <p:spPr>
          <a:xfrm>
            <a:off x="4224822" y="4467875"/>
            <a:ext cx="927653" cy="614100"/>
          </a:xfrm>
          <a:prstGeom prst="rect">
            <a:avLst/>
          </a:prstGeom>
          <a:noFill/>
          <a:ln>
            <a:noFill/>
          </a:ln>
        </p:spPr>
      </p:pic>
      <p:sp>
        <p:nvSpPr>
          <p:cNvPr id="953" name="Google Shape;953;p112"/>
          <p:cNvSpPr/>
          <p:nvPr/>
        </p:nvSpPr>
        <p:spPr>
          <a:xfrm>
            <a:off x="5785706" y="1490606"/>
            <a:ext cx="243900" cy="234600"/>
          </a:xfrm>
          <a:prstGeom prst="star5">
            <a:avLst>
              <a:gd fmla="val 19098" name="adj"/>
              <a:gd fmla="val 105146" name="hf"/>
              <a:gd fmla="val 110557" name="vf"/>
            </a:avLst>
          </a:prstGeom>
          <a:solidFill>
            <a:srgbClr val="FFFF00"/>
          </a:solid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13"/>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F1 score</a:t>
            </a:r>
            <a:endParaRPr/>
          </a:p>
        </p:txBody>
      </p:sp>
      <p:sp>
        <p:nvSpPr>
          <p:cNvPr id="959" name="Google Shape;959;p113"/>
          <p:cNvSpPr txBox="1"/>
          <p:nvPr>
            <p:ph idx="1" type="body"/>
          </p:nvPr>
        </p:nvSpPr>
        <p:spPr>
          <a:xfrm>
            <a:off x="392906" y="1962923"/>
            <a:ext cx="8357100" cy="2339100"/>
          </a:xfrm>
          <a:prstGeom prst="rect">
            <a:avLst/>
          </a:prstGeom>
        </p:spPr>
        <p:txBody>
          <a:bodyPr anchorCtr="0" anchor="t" bIns="0" lIns="0" spcFirstLastPara="1" rIns="0" wrap="square" tIns="0">
            <a:noAutofit/>
          </a:bodyPr>
          <a:lstStyle/>
          <a:p>
            <a:pPr indent="0" lvl="0" marL="0" rtl="0" algn="l">
              <a:spcBef>
                <a:spcPts val="500"/>
              </a:spcBef>
              <a:spcAft>
                <a:spcPts val="1200"/>
              </a:spcAft>
              <a:buNone/>
            </a:pPr>
            <a:r>
              <a:rPr lang="en"/>
              <a:t>- Le score F1 calcule un compromis entre precision et rappel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One last time…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5"/>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Exemple de matrice de confusion pour des sujets atteints du cancer de la poitrine</a:t>
            </a:r>
            <a:endParaRPr/>
          </a:p>
        </p:txBody>
      </p:sp>
      <p:sp>
        <p:nvSpPr>
          <p:cNvPr id="970" name="Google Shape;970;p115"/>
          <p:cNvSpPr txBox="1"/>
          <p:nvPr/>
        </p:nvSpPr>
        <p:spPr>
          <a:xfrm>
            <a:off x="632888" y="1466700"/>
            <a:ext cx="6107700" cy="307800"/>
          </a:xfrm>
          <a:prstGeom prst="rect">
            <a:avLst/>
          </a:prstGeom>
          <a:noFill/>
          <a:ln>
            <a:noFill/>
          </a:ln>
        </p:spPr>
        <p:txBody>
          <a:bodyPr anchorCtr="0" anchor="t" bIns="68575" lIns="68575" spcFirstLastPara="1" rIns="68575" wrap="square" tIns="68575">
            <a:spAutoFit/>
          </a:bodyPr>
          <a:lstStyle/>
          <a:p>
            <a:pPr indent="-234950" lvl="0" marL="342900" rtl="0" algn="l">
              <a:spcBef>
                <a:spcPts val="0"/>
              </a:spcBef>
              <a:spcAft>
                <a:spcPts val="0"/>
              </a:spcAft>
              <a:buSzPts val="1100"/>
              <a:buFont typeface="Century Gothic"/>
              <a:buChar char="●"/>
            </a:pPr>
            <a:r>
              <a:rPr lang="en" sz="1100">
                <a:latin typeface="Century Gothic"/>
                <a:ea typeface="Century Gothic"/>
                <a:cs typeface="Century Gothic"/>
                <a:sym typeface="Century Gothic"/>
              </a:rPr>
              <a:t>Le test a une sensibilité et une spécificité de ~90%  (source: </a:t>
            </a:r>
            <a:r>
              <a:rPr lang="en" sz="1100" u="sng">
                <a:solidFill>
                  <a:schemeClr val="hlink"/>
                </a:solidFill>
                <a:latin typeface="Century Gothic"/>
                <a:ea typeface="Century Gothic"/>
                <a:cs typeface="Century Gothic"/>
                <a:sym typeface="Century Gothic"/>
                <a:hlinkClick r:id="rId3"/>
              </a:rPr>
              <a:t>3Blue1Brown</a:t>
            </a:r>
            <a:r>
              <a:rPr lang="en" sz="1100">
                <a:latin typeface="Century Gothic"/>
                <a:ea typeface="Century Gothic"/>
                <a:cs typeface="Century Gothic"/>
                <a:sym typeface="Century Gothic"/>
              </a:rPr>
              <a:t>)</a:t>
            </a:r>
            <a:endParaRPr sz="1100">
              <a:latin typeface="Century Gothic"/>
              <a:ea typeface="Century Gothic"/>
              <a:cs typeface="Century Gothic"/>
              <a:sym typeface="Century Gothic"/>
            </a:endParaRPr>
          </a:p>
        </p:txBody>
      </p:sp>
      <p:pic>
        <p:nvPicPr>
          <p:cNvPr id="971" name="Google Shape;971;p115"/>
          <p:cNvPicPr preferRelativeResize="0"/>
          <p:nvPr/>
        </p:nvPicPr>
        <p:blipFill>
          <a:blip r:embed="rId4">
            <a:alphaModFix/>
          </a:blip>
          <a:stretch>
            <a:fillRect/>
          </a:stretch>
        </p:blipFill>
        <p:spPr>
          <a:xfrm>
            <a:off x="1268325" y="1913150"/>
            <a:ext cx="5143953" cy="306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